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8" r:id="rId3"/>
    <p:sldId id="272" r:id="rId4"/>
    <p:sldId id="310" r:id="rId5"/>
    <p:sldId id="320" r:id="rId6"/>
    <p:sldId id="318" r:id="rId7"/>
    <p:sldId id="309" r:id="rId8"/>
    <p:sldId id="317" r:id="rId9"/>
    <p:sldId id="324" r:id="rId10"/>
    <p:sldId id="325" r:id="rId11"/>
    <p:sldId id="329" r:id="rId12"/>
    <p:sldId id="292" r:id="rId13"/>
    <p:sldId id="327" r:id="rId14"/>
    <p:sldId id="322" r:id="rId15"/>
    <p:sldId id="330" r:id="rId16"/>
    <p:sldId id="311" r:id="rId17"/>
    <p:sldId id="312" r:id="rId18"/>
    <p:sldId id="313" r:id="rId19"/>
    <p:sldId id="314" r:id="rId20"/>
    <p:sldId id="331" r:id="rId21"/>
    <p:sldId id="315" r:id="rId22"/>
    <p:sldId id="323" r:id="rId23"/>
    <p:sldId id="316" r:id="rId24"/>
    <p:sldId id="285" r:id="rId25"/>
  </p:sldIdLst>
  <p:sldSz cx="9144000" cy="6858000" type="screen4x3"/>
  <p:notesSz cx="67802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F3A"/>
    <a:srgbClr val="587D88"/>
    <a:srgbClr val="AB517E"/>
    <a:srgbClr val="03C3FF"/>
    <a:srgbClr val="003242"/>
    <a:srgbClr val="6C652E"/>
    <a:srgbClr val="33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455" autoAdjust="0"/>
  </p:normalViewPr>
  <p:slideViewPr>
    <p:cSldViewPr snapToGrid="0">
      <p:cViewPr varScale="1">
        <p:scale>
          <a:sx n="101" d="100"/>
          <a:sy n="101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621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009" y="0"/>
            <a:ext cx="2938621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448"/>
            <a:ext cx="2938621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7" rIns="91175" bIns="45587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009" y="9377448"/>
            <a:ext cx="2938621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7" rIns="91175" bIns="4558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C0712E9A-8BE3-4463-A2F2-6D4C15896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621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009" y="0"/>
            <a:ext cx="2938621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022" y="4689515"/>
            <a:ext cx="542417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448"/>
            <a:ext cx="2938621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7" rIns="91175" bIns="45587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009" y="9377448"/>
            <a:ext cx="2938621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7" rIns="91175" bIns="4558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9061368-B019-4684-9011-9B20FE079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d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B4F55-B3C3-4DC5-9BD3-AEDD31B86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96FD-6763-4B1E-A89E-F56AA6AC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BEBA6-AFDC-45DB-A04C-44F18225B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AFBF3-0A3C-42DA-82C4-9D05F875D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E09F-0084-4931-AE02-00CE9C2A2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6E904-EAED-4A51-A232-B4D46D9B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2C58-D61F-4E3F-BDF4-EBD936372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FC747-31C9-4E05-86AB-3BCCE568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7F8E-4047-462C-8E23-8762DA3B6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0E37-97FE-4AD5-972C-220AD4E9C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9940E0E5-6F01-4B80-A435-E31ABAD4C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7" descr="MidBlue9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-europe.eu/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-europe.eu/About" TargetMode="External"/><Relationship Id="rId2" Type="http://schemas.openxmlformats.org/officeDocument/2006/relationships/hyperlink" Target="http://www.dart-europe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m.moyle@ucl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ucl.ac.uk/1940/" TargetMode="External"/><Relationship Id="rId2" Type="http://schemas.openxmlformats.org/officeDocument/2006/relationships/hyperlink" Target="http://eprints.ucl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prints.ucl.ac.uk/1583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-europe.eu/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363" y="2185988"/>
            <a:ext cx="8496300" cy="812800"/>
          </a:xfrm>
        </p:spPr>
        <p:txBody>
          <a:bodyPr/>
          <a:lstStyle/>
          <a:p>
            <a:pPr eaLnBrk="1" hangingPunct="1"/>
            <a:r>
              <a:rPr lang="cs-CZ" sz="2800" smtClean="0"/>
              <a:t>Portál </a:t>
            </a:r>
            <a:r>
              <a:rPr lang="en-US" sz="2800" smtClean="0"/>
              <a:t>DART-Europe E-theses </a:t>
            </a:r>
            <a:r>
              <a:rPr lang="cs-CZ" sz="2800" smtClean="0"/>
              <a:t>a</a:t>
            </a:r>
            <a:r>
              <a:rPr lang="en-US" sz="2800" smtClean="0"/>
              <a:t> </a:t>
            </a:r>
            <a:r>
              <a:rPr lang="cs-CZ" sz="2800" smtClean="0"/>
              <a:t>eVŠKP z České republiky</a:t>
            </a:r>
            <a:endParaRPr lang="en-US" sz="2800" smtClean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71463" y="3643313"/>
            <a:ext cx="849630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/>
              <a:t>Martin Moyle</a:t>
            </a:r>
            <a:br>
              <a:rPr lang="en-GB" sz="2000"/>
            </a:br>
            <a:r>
              <a:rPr lang="en-GB" sz="2000"/>
              <a:t>Digital Curation Manager </a:t>
            </a:r>
            <a:br>
              <a:rPr lang="en-GB" sz="2000"/>
            </a:br>
            <a:r>
              <a:rPr lang="en-GB" sz="2000"/>
              <a:t>UCL Library Services, UK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m.moyle@ucl.ac.uk</a:t>
            </a:r>
            <a:endParaRPr lang="en-US" sz="2000"/>
          </a:p>
        </p:txBody>
      </p:sp>
      <p:pic>
        <p:nvPicPr>
          <p:cNvPr id="3076" name="Picture 6" descr="custom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8975" y="4822825"/>
            <a:ext cx="1828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30188" y="6348413"/>
            <a:ext cx="865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4</a:t>
            </a:r>
            <a:r>
              <a:rPr lang="en-GB" sz="1600" baseline="30000"/>
              <a:t>th</a:t>
            </a:r>
            <a:r>
              <a:rPr lang="en-GB" sz="1600"/>
              <a:t> Seminar on Accessing ETDs, Brno University of Technology, 21 October 2009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579" t="14166" r="2847" b="5255"/>
          <a:stretch>
            <a:fillRect/>
          </a:stretch>
        </p:blipFill>
        <p:spPr>
          <a:xfrm>
            <a:off x="144463" y="760413"/>
            <a:ext cx="8739187" cy="5737225"/>
          </a:xfrm>
        </p:spPr>
      </p:pic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5253038" y="2359025"/>
            <a:ext cx="930275" cy="287338"/>
          </a:xfrm>
          <a:prstGeom prst="wedgeRectCallout">
            <a:avLst>
              <a:gd name="adj1" fmla="val 43343"/>
              <a:gd name="adj2" fmla="val 9032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/>
              <a:t>Univerzita</a:t>
            </a:r>
            <a:endParaRPr lang="en-US" sz="1200" b="1"/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119063" y="3779838"/>
            <a:ext cx="1143000" cy="828675"/>
          </a:xfrm>
          <a:prstGeom prst="wedgeRectCallout">
            <a:avLst>
              <a:gd name="adj1" fmla="val 92856"/>
              <a:gd name="adj2" fmla="val -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 b="1"/>
              <a:t>Po rozkliknutí se objeví celý záznam</a:t>
            </a:r>
            <a:endParaRPr lang="en-US" sz="1200" b="1"/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>
            <a:off x="6613525" y="1674813"/>
            <a:ext cx="1209675" cy="812800"/>
          </a:xfrm>
          <a:prstGeom prst="wedgeRectCallout">
            <a:avLst>
              <a:gd name="adj1" fmla="val 37796"/>
              <a:gd name="adj2" fmla="val 9433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/>
              <a:t>Konsorcium nebo jiný poskytovatel záznamu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6" grpId="0" animBg="1"/>
      <p:bldP spid="155657" grpId="0" animBg="1"/>
      <p:bldP spid="1556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80" t="10300" r="2898" b="6396"/>
          <a:stretch>
            <a:fillRect/>
          </a:stretch>
        </p:blipFill>
        <p:spPr>
          <a:xfrm>
            <a:off x="379413" y="1101725"/>
            <a:ext cx="8194675" cy="5175250"/>
          </a:xfrm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/>
          <a:srcRect l="751" t="18002" r="2084" b="6001"/>
          <a:stretch>
            <a:fillRect/>
          </a:stretch>
        </p:blipFill>
        <p:spPr bwMode="auto">
          <a:xfrm>
            <a:off x="2705100" y="2452688"/>
            <a:ext cx="5267325" cy="35147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4"/>
          <a:srcRect t="17447" r="166" b="6445"/>
          <a:stretch>
            <a:fillRect/>
          </a:stretch>
        </p:blipFill>
        <p:spPr bwMode="auto">
          <a:xfrm>
            <a:off x="2943225" y="928688"/>
            <a:ext cx="6200775" cy="43767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0774" name="AutoShape 6"/>
          <p:cNvSpPr>
            <a:spLocks noChangeArrowheads="1"/>
          </p:cNvSpPr>
          <p:nvPr/>
        </p:nvSpPr>
        <p:spPr bwMode="auto">
          <a:xfrm>
            <a:off x="692150" y="4286250"/>
            <a:ext cx="914400" cy="609600"/>
          </a:xfrm>
          <a:prstGeom prst="wedgeRectCallout">
            <a:avLst>
              <a:gd name="adj1" fmla="val 84551"/>
              <a:gd name="adj2" fmla="val -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 b="1"/>
              <a:t>Odkaz na zdroj záznamu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3" grpId="0" animBg="1"/>
      <p:bldP spid="160774" grpId="0" animBg="1"/>
      <p:bldP spid="16077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14554" b="4851"/>
          <a:stretch>
            <a:fillRect/>
          </a:stretch>
        </p:blipFill>
        <p:spPr>
          <a:xfrm>
            <a:off x="276225" y="874713"/>
            <a:ext cx="8543925" cy="5551487"/>
          </a:xfrm>
        </p:spPr>
      </p:pic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4964113" y="2416175"/>
            <a:ext cx="1317625" cy="663575"/>
          </a:xfrm>
          <a:prstGeom prst="wedgeRectCallout">
            <a:avLst>
              <a:gd name="adj1" fmla="val -73593"/>
              <a:gd name="adj2" fmla="val -110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/>
              <a:t>Vyhledávání podle autora, názvu, …</a:t>
            </a:r>
            <a:endParaRPr lang="en-US" sz="1200" b="1"/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6284913" y="3270250"/>
            <a:ext cx="1358900" cy="619125"/>
          </a:xfrm>
          <a:prstGeom prst="wedgeRectCallout">
            <a:avLst>
              <a:gd name="adj1" fmla="val -73829"/>
              <a:gd name="adj2" fmla="val -846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/>
              <a:t>Různé způsoby jak omezit  vyhledávání</a:t>
            </a:r>
            <a:endParaRPr lang="en-US" sz="1200" b="1"/>
          </a:p>
        </p:txBody>
      </p:sp>
      <p:sp>
        <p:nvSpPr>
          <p:cNvPr id="14341" name="Oval 7"/>
          <p:cNvSpPr>
            <a:spLocks noChangeArrowheads="1"/>
          </p:cNvSpPr>
          <p:nvPr/>
        </p:nvSpPr>
        <p:spPr bwMode="auto">
          <a:xfrm>
            <a:off x="1449388" y="1839913"/>
            <a:ext cx="1330325" cy="47625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407" t="15047" r="3003" b="29167"/>
          <a:stretch>
            <a:fillRect/>
          </a:stretch>
        </p:blipFill>
        <p:spPr>
          <a:xfrm>
            <a:off x="128588" y="835025"/>
            <a:ext cx="8740775" cy="4484688"/>
          </a:xfrm>
        </p:spPr>
      </p:pic>
      <p:sp>
        <p:nvSpPr>
          <p:cNvPr id="157704" name="AutoShape 8"/>
          <p:cNvSpPr>
            <a:spLocks noChangeArrowheads="1"/>
          </p:cNvSpPr>
          <p:nvPr/>
        </p:nvSpPr>
        <p:spPr bwMode="auto">
          <a:xfrm>
            <a:off x="3059113" y="2155825"/>
            <a:ext cx="1069975" cy="663575"/>
          </a:xfrm>
          <a:prstGeom prst="wedgeRectCallout">
            <a:avLst>
              <a:gd name="adj1" fmla="val -77153"/>
              <a:gd name="adj2" fmla="val -110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200" b="1"/>
              <a:t>Various browsing options...</a:t>
            </a:r>
            <a:endParaRPr lang="en-US" sz="1200" b="1"/>
          </a:p>
        </p:txBody>
      </p:sp>
      <p:pic>
        <p:nvPicPr>
          <p:cNvPr id="157706" name="Picture 10"/>
          <p:cNvPicPr>
            <a:picLocks noChangeAspect="1" noChangeArrowheads="1"/>
          </p:cNvPicPr>
          <p:nvPr/>
        </p:nvPicPr>
        <p:blipFill>
          <a:blip r:embed="rId3"/>
          <a:srcRect l="1575" t="14345" r="36324" b="36147"/>
          <a:stretch>
            <a:fillRect/>
          </a:stretch>
        </p:blipFill>
        <p:spPr bwMode="auto">
          <a:xfrm>
            <a:off x="406400" y="3489325"/>
            <a:ext cx="4838700" cy="28924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05" name="Picture 9"/>
          <p:cNvPicPr>
            <a:picLocks noChangeAspect="1" noChangeArrowheads="1"/>
          </p:cNvPicPr>
          <p:nvPr/>
        </p:nvPicPr>
        <p:blipFill>
          <a:blip r:embed="rId4"/>
          <a:srcRect l="1575" t="15002" r="2850" b="5251"/>
          <a:stretch>
            <a:fillRect/>
          </a:stretch>
        </p:blipFill>
        <p:spPr bwMode="auto">
          <a:xfrm>
            <a:off x="2309813" y="2992438"/>
            <a:ext cx="5111750" cy="31988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07" name="Picture 11"/>
          <p:cNvPicPr>
            <a:picLocks noChangeAspect="1" noChangeArrowheads="1"/>
          </p:cNvPicPr>
          <p:nvPr/>
        </p:nvPicPr>
        <p:blipFill>
          <a:blip r:embed="rId5"/>
          <a:srcRect l="1724" t="15471" r="5174" b="4970"/>
          <a:stretch>
            <a:fillRect/>
          </a:stretch>
        </p:blipFill>
        <p:spPr bwMode="auto">
          <a:xfrm>
            <a:off x="2990850" y="1887538"/>
            <a:ext cx="5980113" cy="3832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 animBg="1"/>
      <p:bldP spid="157704" grpId="1" animBg="1"/>
      <p:bldP spid="157706" grpId="0" animBg="1"/>
      <p:bldP spid="157705" grpId="0" animBg="1"/>
      <p:bldP spid="1577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683" t="20454" r="2214" b="14455"/>
          <a:stretch>
            <a:fillRect/>
          </a:stretch>
        </p:blipFill>
        <p:spPr>
          <a:xfrm>
            <a:off x="396875" y="1023938"/>
            <a:ext cx="8362950" cy="5121275"/>
          </a:xfrm>
          <a:noFill/>
        </p:spPr>
      </p:pic>
      <p:sp>
        <p:nvSpPr>
          <p:cNvPr id="151557" name="AutoShape 5"/>
          <p:cNvSpPr>
            <a:spLocks noChangeArrowheads="1"/>
          </p:cNvSpPr>
          <p:nvPr/>
        </p:nvSpPr>
        <p:spPr bwMode="auto">
          <a:xfrm>
            <a:off x="274638" y="4102100"/>
            <a:ext cx="1069975" cy="652463"/>
          </a:xfrm>
          <a:prstGeom prst="wedgeRectCallout">
            <a:avLst>
              <a:gd name="adj1" fmla="val 70773"/>
              <a:gd name="adj2" fmla="val -2219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/>
              <a:t>Vytváření seznamů ke stažení</a:t>
            </a:r>
            <a:endParaRPr lang="en-US" sz="1200" b="1"/>
          </a:p>
        </p:txBody>
      </p:sp>
      <p:sp>
        <p:nvSpPr>
          <p:cNvPr id="151558" name="Oval 6"/>
          <p:cNvSpPr>
            <a:spLocks noChangeArrowheads="1"/>
          </p:cNvSpPr>
          <p:nvPr/>
        </p:nvSpPr>
        <p:spPr bwMode="auto">
          <a:xfrm>
            <a:off x="1651000" y="3917950"/>
            <a:ext cx="379413" cy="415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1559" name="Oval 7"/>
          <p:cNvSpPr>
            <a:spLocks noChangeArrowheads="1"/>
          </p:cNvSpPr>
          <p:nvPr/>
        </p:nvSpPr>
        <p:spPr bwMode="auto">
          <a:xfrm>
            <a:off x="1689100" y="4597400"/>
            <a:ext cx="379413" cy="415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1560" name="Oval 8"/>
          <p:cNvSpPr>
            <a:spLocks noChangeArrowheads="1"/>
          </p:cNvSpPr>
          <p:nvPr/>
        </p:nvSpPr>
        <p:spPr bwMode="auto">
          <a:xfrm>
            <a:off x="1679575" y="5014913"/>
            <a:ext cx="392113" cy="4048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51561" name="Picture 9"/>
          <p:cNvPicPr>
            <a:picLocks noChangeAspect="1" noChangeArrowheads="1"/>
          </p:cNvPicPr>
          <p:nvPr/>
        </p:nvPicPr>
        <p:blipFill>
          <a:blip r:embed="rId3"/>
          <a:srcRect l="14418" t="21599" r="2354" b="13715"/>
          <a:stretch>
            <a:fillRect/>
          </a:stretch>
        </p:blipFill>
        <p:spPr bwMode="auto">
          <a:xfrm>
            <a:off x="1651000" y="2506663"/>
            <a:ext cx="7185025" cy="3803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/>
      <p:bldP spid="151557" grpId="1" animBg="1"/>
      <p:bldP spid="151558" grpId="0" animBg="1"/>
      <p:bldP spid="151559" grpId="0" animBg="1"/>
      <p:bldP spid="151560" grpId="0" animBg="1"/>
      <p:bldP spid="1515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678" t="21393" r="2519" b="16020"/>
          <a:stretch>
            <a:fillRect/>
          </a:stretch>
        </p:blipFill>
        <p:spPr>
          <a:xfrm>
            <a:off x="384175" y="1163638"/>
            <a:ext cx="8232775" cy="4797425"/>
          </a:xfrm>
          <a:noFill/>
        </p:spPr>
      </p:pic>
      <p:sp>
        <p:nvSpPr>
          <p:cNvPr id="161797" name="AutoShape 5"/>
          <p:cNvSpPr>
            <a:spLocks noChangeArrowheads="1"/>
          </p:cNvSpPr>
          <p:nvPr/>
        </p:nvSpPr>
        <p:spPr bwMode="auto">
          <a:xfrm>
            <a:off x="3992563" y="2249488"/>
            <a:ext cx="1128712" cy="603250"/>
          </a:xfrm>
          <a:prstGeom prst="wedgeRectCallout">
            <a:avLst>
              <a:gd name="adj1" fmla="val -37912"/>
              <a:gd name="adj2" fmla="val -7184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/>
              <a:t>Historie vyhledávání</a:t>
            </a:r>
            <a:endParaRPr lang="en-US" sz="1200" b="1"/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2805113" y="4327525"/>
            <a:ext cx="890587" cy="555625"/>
          </a:xfrm>
          <a:prstGeom prst="wedgeRectCallout">
            <a:avLst>
              <a:gd name="adj1" fmla="val -81014"/>
              <a:gd name="adj2" fmla="val -771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/>
              <a:t>View new records</a:t>
            </a:r>
          </a:p>
        </p:txBody>
      </p:sp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3"/>
          <a:srcRect l="1447" t="19368" r="2243" b="7321"/>
          <a:stretch>
            <a:fillRect/>
          </a:stretch>
        </p:blipFill>
        <p:spPr bwMode="auto">
          <a:xfrm>
            <a:off x="2290763" y="2794000"/>
            <a:ext cx="6853237" cy="3873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1800" name="AutoShape 8"/>
          <p:cNvSpPr>
            <a:spLocks noChangeArrowheads="1"/>
          </p:cNvSpPr>
          <p:nvPr/>
        </p:nvSpPr>
        <p:spPr bwMode="auto">
          <a:xfrm>
            <a:off x="4481513" y="3594100"/>
            <a:ext cx="885825" cy="781050"/>
          </a:xfrm>
          <a:prstGeom prst="wedgeRectCallout">
            <a:avLst>
              <a:gd name="adj1" fmla="val -94384"/>
              <a:gd name="adj2" fmla="val -1361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/>
              <a:t>Nové záznamy jako </a:t>
            </a:r>
            <a:r>
              <a:rPr lang="en-US" sz="1200" b="1"/>
              <a:t>RSS </a:t>
            </a:r>
            <a:r>
              <a:rPr lang="cs-CZ" sz="1200" b="1"/>
              <a:t>kanál</a:t>
            </a:r>
            <a:endParaRPr lang="en-US" sz="1200" b="1"/>
          </a:p>
        </p:txBody>
      </p:sp>
      <p:sp>
        <p:nvSpPr>
          <p:cNvPr id="161801" name="AutoShape 9"/>
          <p:cNvSpPr>
            <a:spLocks noChangeArrowheads="1"/>
          </p:cNvSpPr>
          <p:nvPr/>
        </p:nvSpPr>
        <p:spPr bwMode="auto">
          <a:xfrm>
            <a:off x="5621338" y="2203450"/>
            <a:ext cx="1190625" cy="603250"/>
          </a:xfrm>
          <a:prstGeom prst="wedgeRectCallout">
            <a:avLst>
              <a:gd name="adj1" fmla="val -79676"/>
              <a:gd name="adj2" fmla="val -4420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/>
              <a:t>Formulář pro zpětnou vazbu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8" grpId="0" animBg="1"/>
      <p:bldP spid="161799" grpId="0" animBg="1"/>
      <p:bldP spid="161799" grpId="1" animBg="1"/>
      <p:bldP spid="161800" grpId="0" animBg="1"/>
      <p:bldP spid="161800" grpId="1" animBg="1"/>
      <p:bldP spid="1618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80" t="15892" r="15987" b="3387"/>
          <a:stretch>
            <a:fillRect/>
          </a:stretch>
        </p:blipFill>
        <p:spPr>
          <a:xfrm>
            <a:off x="168275" y="715963"/>
            <a:ext cx="8832850" cy="5910262"/>
          </a:xfrm>
        </p:spPr>
      </p:pic>
      <p:sp>
        <p:nvSpPr>
          <p:cNvPr id="135172" name="Oval 4"/>
          <p:cNvSpPr>
            <a:spLocks noChangeArrowheads="1"/>
          </p:cNvSpPr>
          <p:nvPr/>
        </p:nvSpPr>
        <p:spPr bwMode="auto">
          <a:xfrm>
            <a:off x="161925" y="2876550"/>
            <a:ext cx="2262188" cy="695325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Používání Portálu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784350"/>
            <a:ext cx="5949950" cy="1019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Stále se zvyšuje</a:t>
            </a: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1800" smtClean="0"/>
          </a:p>
          <a:p>
            <a:pPr eaLnBrk="1" hangingPunct="1">
              <a:lnSpc>
                <a:spcPct val="80000"/>
              </a:lnSpc>
            </a:pPr>
            <a:r>
              <a:rPr lang="cs-CZ" sz="1800" smtClean="0"/>
              <a:t>Posledních</a:t>
            </a:r>
            <a:r>
              <a:rPr lang="en-GB" sz="1800" smtClean="0"/>
              <a:t> 6 </a:t>
            </a:r>
            <a:r>
              <a:rPr lang="cs-CZ" sz="1800" smtClean="0"/>
              <a:t>měsíců</a:t>
            </a:r>
            <a:r>
              <a:rPr lang="en-GB" sz="1800" smtClean="0"/>
              <a:t>:</a:t>
            </a:r>
            <a:endParaRPr lang="en-US" sz="1800" smtClean="0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/>
          <a:srcRect l="22047" t="36192" r="7500" b="50537"/>
          <a:stretch>
            <a:fillRect/>
          </a:stretch>
        </p:blipFill>
        <p:spPr bwMode="auto">
          <a:xfrm>
            <a:off x="488950" y="2876550"/>
            <a:ext cx="6731000" cy="11922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3"/>
          <a:srcRect l="21672" t="57195" r="65616" b="13689"/>
          <a:stretch>
            <a:fillRect/>
          </a:stretch>
        </p:blipFill>
        <p:spPr bwMode="auto">
          <a:xfrm>
            <a:off x="3044825" y="4413250"/>
            <a:ext cx="1273175" cy="2265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4"/>
          <a:srcRect l="22346" t="25691" r="10124" b="28316"/>
          <a:stretch>
            <a:fillRect/>
          </a:stretch>
        </p:blipFill>
        <p:spPr bwMode="auto">
          <a:xfrm>
            <a:off x="4489450" y="4392613"/>
            <a:ext cx="4497388" cy="22971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385763" y="4244975"/>
            <a:ext cx="29559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r>
              <a:rPr lang="en-GB"/>
              <a:t>  </a:t>
            </a:r>
            <a:r>
              <a:rPr lang="en-GB" sz="2000"/>
              <a:t>46,423 </a:t>
            </a:r>
            <a:r>
              <a:rPr lang="cs-CZ" sz="2000"/>
              <a:t>návštěv</a:t>
            </a:r>
            <a:endParaRPr lang="en-GB" sz="2000"/>
          </a:p>
          <a:p>
            <a:pPr lvl="1"/>
            <a:endParaRPr lang="en-GB" sz="2000"/>
          </a:p>
          <a:p>
            <a:pPr>
              <a:buFontTx/>
              <a:buChar char="•"/>
            </a:pPr>
            <a:r>
              <a:rPr lang="en-GB" sz="2000"/>
              <a:t>  40,676 </a:t>
            </a:r>
            <a:r>
              <a:rPr lang="cs-CZ" sz="2000"/>
              <a:t>návštěvníků</a:t>
            </a:r>
            <a:endParaRPr lang="en-US"/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398463" y="5702300"/>
            <a:ext cx="2674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000"/>
              <a:t>  </a:t>
            </a:r>
            <a:r>
              <a:rPr lang="cs-CZ" sz="2000"/>
              <a:t>z</a:t>
            </a:r>
            <a:r>
              <a:rPr lang="en-GB" sz="2000"/>
              <a:t> 172 </a:t>
            </a:r>
            <a:r>
              <a:rPr lang="cs-CZ" sz="2000"/>
              <a:t>zemí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  <p:bldP spid="136196" grpId="0" animBg="1"/>
      <p:bldP spid="136198" grpId="0" animBg="1"/>
      <p:bldP spid="136199" grpId="0" animBg="1"/>
      <p:bldP spid="136200" grpId="0"/>
      <p:bldP spid="1362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908050"/>
            <a:ext cx="8489950" cy="911225"/>
          </a:xfrm>
        </p:spPr>
        <p:txBody>
          <a:bodyPr/>
          <a:lstStyle/>
          <a:p>
            <a:pPr eaLnBrk="1" hangingPunct="1"/>
            <a:r>
              <a:rPr lang="cs-CZ" smtClean="0"/>
              <a:t>Poslední reakce od uživatelů:</a:t>
            </a:r>
            <a:endParaRPr 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857375"/>
            <a:ext cx="8489950" cy="3833813"/>
          </a:xfrm>
        </p:spPr>
        <p:txBody>
          <a:bodyPr/>
          <a:lstStyle/>
          <a:p>
            <a:pPr eaLnBrk="1" hangingPunct="1">
              <a:defRPr/>
            </a:pPr>
            <a:r>
              <a:rPr lang="cs-CZ" sz="2200" i="1" dirty="0" smtClean="0"/>
              <a:t>Oceňuji práci všech zaměstnanců, kteří se podílejí na provozu stránek. </a:t>
            </a:r>
            <a:r>
              <a:rPr lang="en-GB" sz="2200" dirty="0" smtClean="0"/>
              <a:t>(</a:t>
            </a:r>
            <a:r>
              <a:rPr lang="en-GB" sz="2200" dirty="0" err="1" smtClean="0"/>
              <a:t>Braz</a:t>
            </a:r>
            <a:r>
              <a:rPr lang="cs-CZ" sz="2200" dirty="0" smtClean="0"/>
              <a:t>í</a:t>
            </a:r>
            <a:r>
              <a:rPr lang="en-GB" sz="2200" dirty="0" smtClean="0"/>
              <a:t>l</a:t>
            </a:r>
            <a:r>
              <a:rPr lang="cs-CZ" sz="2200" dirty="0" err="1" smtClean="0"/>
              <a:t>ie</a:t>
            </a:r>
            <a:r>
              <a:rPr lang="en-GB" sz="2200" dirty="0" smtClean="0"/>
              <a:t>)</a:t>
            </a:r>
          </a:p>
          <a:p>
            <a:pPr eaLnBrk="1" hangingPunct="1">
              <a:defRPr/>
            </a:pPr>
            <a:r>
              <a:rPr lang="cs-CZ" sz="2200" i="1" dirty="0" smtClean="0"/>
              <a:t>Velmi tento projekt oceňuji, je dobré mít přístup k tolika dokumentům</a:t>
            </a:r>
            <a:r>
              <a:rPr lang="en-GB" sz="2200" i="1" dirty="0" smtClean="0"/>
              <a:t>.</a:t>
            </a:r>
            <a:r>
              <a:rPr lang="en-GB" sz="2200" dirty="0" smtClean="0"/>
              <a:t> (Franc</a:t>
            </a:r>
            <a:r>
              <a:rPr lang="cs-CZ" sz="2200" dirty="0" smtClean="0"/>
              <a:t>i</a:t>
            </a:r>
            <a:r>
              <a:rPr lang="en-GB" sz="2200" dirty="0" smtClean="0"/>
              <a:t>e)</a:t>
            </a:r>
          </a:p>
          <a:p>
            <a:pPr eaLnBrk="1" hangingPunct="1">
              <a:defRPr/>
            </a:pPr>
            <a:r>
              <a:rPr lang="cs-CZ" sz="2200" i="1" dirty="0" smtClean="0"/>
              <a:t>Jsem knihovník z Thajska</a:t>
            </a:r>
            <a:r>
              <a:rPr lang="en-GB" sz="2200" i="1" dirty="0" smtClean="0"/>
              <a:t>...</a:t>
            </a:r>
            <a:r>
              <a:rPr lang="cs-CZ" sz="2200" i="1" dirty="0" smtClean="0"/>
              <a:t>Je to pro mé uživatele velmi užitečné. Velice děkuji za vše, co je na těchto stránkách.</a:t>
            </a:r>
            <a:r>
              <a:rPr lang="en-GB" sz="2200" dirty="0" smtClean="0"/>
              <a:t>  (</a:t>
            </a:r>
            <a:r>
              <a:rPr lang="en-GB" sz="2200" dirty="0" err="1" smtClean="0"/>
              <a:t>Tha</a:t>
            </a:r>
            <a:r>
              <a:rPr lang="cs-CZ" sz="2200" dirty="0" err="1" smtClean="0"/>
              <a:t>jsko</a:t>
            </a:r>
            <a:r>
              <a:rPr lang="en-GB" sz="2200" dirty="0" smtClean="0"/>
              <a:t>)</a:t>
            </a:r>
          </a:p>
          <a:p>
            <a:pPr eaLnBrk="1" hangingPunct="1">
              <a:defRPr/>
            </a:pPr>
            <a:r>
              <a:rPr lang="cs-CZ" sz="2200" i="1" dirty="0" smtClean="0"/>
              <a:t>Chtěl bych se zeptat, zda je možné přidat mou univerzitní kvalifikační práci na stránku </a:t>
            </a:r>
            <a:r>
              <a:rPr lang="en-US" sz="2200" i="1" dirty="0" smtClean="0"/>
              <a:t>European </a:t>
            </a:r>
            <a:r>
              <a:rPr lang="en-US" sz="2200" i="1" dirty="0" err="1" smtClean="0"/>
              <a:t>eThesis</a:t>
            </a:r>
            <a:r>
              <a:rPr lang="en-US" sz="2200" i="1" dirty="0" smtClean="0"/>
              <a:t>.</a:t>
            </a:r>
            <a:r>
              <a:rPr lang="cs-CZ" sz="2200" i="1" dirty="0" smtClean="0"/>
              <a:t> </a:t>
            </a:r>
          </a:p>
          <a:p>
            <a:pPr indent="14288" eaLnBrk="1" hangingPunct="1">
              <a:buFontTx/>
              <a:buNone/>
              <a:defRPr/>
            </a:pPr>
            <a:r>
              <a:rPr lang="cs-CZ" sz="2200" i="1" dirty="0" smtClean="0"/>
              <a:t>Právě jsem dokončil univerzitu.</a:t>
            </a:r>
            <a:r>
              <a:rPr lang="en-US" sz="2200" i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Slov</a:t>
            </a:r>
            <a:r>
              <a:rPr lang="cs-CZ" sz="2200" dirty="0" err="1" smtClean="0"/>
              <a:t>ensko</a:t>
            </a:r>
            <a:r>
              <a:rPr lang="en-US" sz="2200" dirty="0" smtClean="0"/>
              <a:t>)</a:t>
            </a:r>
          </a:p>
        </p:txBody>
      </p:sp>
      <p:pic>
        <p:nvPicPr>
          <p:cNvPr id="20484" name="Picture 4" descr="custom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2438" y="4991100"/>
            <a:ext cx="1828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Portál </a:t>
            </a:r>
            <a:r>
              <a:rPr lang="en-GB" smtClean="0"/>
              <a:t>DART-Europe: </a:t>
            </a:r>
            <a:r>
              <a:rPr lang="cs-CZ" smtClean="0"/>
              <a:t>Výhody</a:t>
            </a:r>
            <a:endParaRPr lang="en-US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716088"/>
            <a:ext cx="8497888" cy="5021262"/>
          </a:xfrm>
        </p:spPr>
        <p:txBody>
          <a:bodyPr/>
          <a:lstStyle/>
          <a:p>
            <a:pPr eaLnBrk="1" hangingPunct="1">
              <a:defRPr/>
            </a:pPr>
            <a:r>
              <a:rPr lang="cs-CZ" sz="2600" dirty="0" smtClean="0"/>
              <a:t>Pro přispěvatele</a:t>
            </a:r>
            <a:endParaRPr lang="en-GB" sz="2600" dirty="0" smtClean="0"/>
          </a:p>
          <a:p>
            <a:pPr lvl="1" eaLnBrk="1" hangingPunct="1">
              <a:defRPr/>
            </a:pPr>
            <a:r>
              <a:rPr lang="cs-CZ" sz="2200" dirty="0" smtClean="0"/>
              <a:t>zviditelnění univerzit a konsorcií</a:t>
            </a:r>
            <a:endParaRPr lang="en-GB" sz="2200" dirty="0" smtClean="0"/>
          </a:p>
          <a:p>
            <a:pPr lvl="1" eaLnBrk="1" hangingPunct="1">
              <a:defRPr/>
            </a:pPr>
            <a:r>
              <a:rPr lang="cs-CZ" sz="2200" dirty="0" smtClean="0"/>
              <a:t>nízké náklady pro účastníky</a:t>
            </a:r>
            <a:endParaRPr lang="en-GB" sz="2200" dirty="0" smtClean="0"/>
          </a:p>
          <a:p>
            <a:pPr eaLnBrk="1" hangingPunct="1">
              <a:defRPr/>
            </a:pPr>
            <a:r>
              <a:rPr lang="cs-CZ" sz="2600" dirty="0" smtClean="0"/>
              <a:t>Pro autory</a:t>
            </a:r>
            <a:endParaRPr lang="en-GB" sz="2600" dirty="0" smtClean="0"/>
          </a:p>
          <a:p>
            <a:pPr lvl="1" eaLnBrk="1" hangingPunct="1">
              <a:defRPr/>
            </a:pPr>
            <a:r>
              <a:rPr lang="cs-CZ" sz="2200" dirty="0" smtClean="0"/>
              <a:t>zviditelnění práce</a:t>
            </a:r>
            <a:endParaRPr lang="en-GB" sz="2200" dirty="0" smtClean="0"/>
          </a:p>
          <a:p>
            <a:pPr lvl="1" eaLnBrk="1" hangingPunct="1">
              <a:defRPr/>
            </a:pPr>
            <a:r>
              <a:rPr lang="cs-CZ" sz="2200" dirty="0" smtClean="0"/>
              <a:t>napomáhá informování akademických pracovníků na počátku jejich akademické dráhy o otevřeném přístupu a o otázkách autorských práv</a:t>
            </a:r>
            <a:endParaRPr lang="en-GB" sz="2200" dirty="0" smtClean="0"/>
          </a:p>
          <a:p>
            <a:pPr eaLnBrk="1" hangingPunct="1">
              <a:defRPr/>
            </a:pPr>
            <a:r>
              <a:rPr lang="cs-CZ" sz="2600" dirty="0" smtClean="0"/>
              <a:t>Pro vědce</a:t>
            </a:r>
            <a:endParaRPr lang="en-GB" sz="2600" dirty="0" smtClean="0"/>
          </a:p>
          <a:p>
            <a:pPr lvl="1" eaLnBrk="1" hangingPunct="1">
              <a:defRPr/>
            </a:pPr>
            <a:r>
              <a:rPr lang="cs-CZ" sz="2200" dirty="0" smtClean="0"/>
              <a:t>sdružené pomůcky pro vyhledávání</a:t>
            </a:r>
            <a:r>
              <a:rPr lang="en-GB" sz="2200" dirty="0" smtClean="0"/>
              <a:t>: </a:t>
            </a:r>
            <a:r>
              <a:rPr lang="cs-CZ" sz="2200" dirty="0" smtClean="0"/>
              <a:t>výhoda </a:t>
            </a:r>
          </a:p>
          <a:p>
            <a:pPr lvl="1" indent="-26988" eaLnBrk="1" hangingPunct="1">
              <a:buFontTx/>
              <a:buNone/>
              <a:defRPr/>
            </a:pPr>
            <a:r>
              <a:rPr lang="cs-CZ" sz="2200" dirty="0" smtClean="0"/>
              <a:t>množství, </a:t>
            </a:r>
            <a:r>
              <a:rPr lang="en-GB" sz="2200" dirty="0" smtClean="0"/>
              <a:t> </a:t>
            </a:r>
            <a:r>
              <a:rPr lang="cs-CZ" sz="2200" dirty="0" smtClean="0"/>
              <a:t>pohodlí, stejná kvalita</a:t>
            </a:r>
            <a:endParaRPr lang="en-GB" sz="2200" dirty="0" smtClean="0"/>
          </a:p>
          <a:p>
            <a:pPr lvl="1" eaLnBrk="1" hangingPunct="1">
              <a:defRPr/>
            </a:pPr>
            <a:r>
              <a:rPr lang="cs-CZ" sz="2200" dirty="0" smtClean="0"/>
              <a:t>nalezení vede přímo k doručení</a:t>
            </a:r>
            <a:endParaRPr lang="en-US" sz="2200" dirty="0" smtClean="0"/>
          </a:p>
        </p:txBody>
      </p:sp>
      <p:pic>
        <p:nvPicPr>
          <p:cNvPr id="21508" name="Picture 4" descr="custom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2438" y="4991100"/>
            <a:ext cx="1828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908050"/>
            <a:ext cx="8489950" cy="839788"/>
          </a:xfrm>
        </p:spPr>
        <p:txBody>
          <a:bodyPr/>
          <a:lstStyle/>
          <a:p>
            <a:pPr eaLnBrk="1" hangingPunct="1"/>
            <a:r>
              <a:rPr lang="cs-CZ" smtClean="0"/>
              <a:t>Obsah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2127250"/>
            <a:ext cx="8502650" cy="307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DART-Europe: </a:t>
            </a:r>
            <a:r>
              <a:rPr lang="cs-CZ" smtClean="0"/>
              <a:t>původ</a:t>
            </a: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Portál </a:t>
            </a:r>
            <a:r>
              <a:rPr lang="en-GB" smtClean="0"/>
              <a:t>DART-Europe E-theses</a:t>
            </a:r>
          </a:p>
          <a:p>
            <a:pPr lvl="1" eaLnBrk="1" hangingPunct="1">
              <a:lnSpc>
                <a:spcPct val="90000"/>
              </a:lnSpc>
            </a:pPr>
            <a:endParaRPr lang="en-GB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přehled</a:t>
            </a:r>
            <a:endParaRPr lang="en-GB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využití a zpětná vazba</a:t>
            </a:r>
            <a:endParaRPr lang="en-GB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výhody</a:t>
            </a:r>
            <a:endParaRPr lang="en-GB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jak přispívat</a:t>
            </a:r>
            <a:endParaRPr lang="en-GB" smtClean="0"/>
          </a:p>
        </p:txBody>
      </p:sp>
      <p:pic>
        <p:nvPicPr>
          <p:cNvPr id="4100" name="Picture 4" descr="custom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2438" y="4991100"/>
            <a:ext cx="1828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908050"/>
            <a:ext cx="8489950" cy="668338"/>
          </a:xfrm>
        </p:spPr>
        <p:txBody>
          <a:bodyPr/>
          <a:lstStyle/>
          <a:p>
            <a:pPr eaLnBrk="1" hangingPunct="1"/>
            <a:r>
              <a:rPr lang="en-GB" smtClean="0"/>
              <a:t>Port</a:t>
            </a:r>
            <a:r>
              <a:rPr lang="cs-CZ" smtClean="0"/>
              <a:t>á</a:t>
            </a:r>
            <a:r>
              <a:rPr lang="en-GB" smtClean="0"/>
              <a:t>l: </a:t>
            </a:r>
            <a:r>
              <a:rPr lang="cs-CZ" smtClean="0"/>
              <a:t>přispívající země</a:t>
            </a:r>
            <a:endParaRPr lang="en-GB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43113"/>
            <a:ext cx="2613025" cy="4122737"/>
          </a:xfrm>
        </p:spPr>
        <p:txBody>
          <a:bodyPr/>
          <a:lstStyle/>
          <a:p>
            <a:pPr eaLnBrk="1" hangingPunct="1"/>
            <a:r>
              <a:rPr lang="en-GB" sz="2400" smtClean="0"/>
              <a:t>Belgi</a:t>
            </a:r>
            <a:r>
              <a:rPr lang="cs-CZ" sz="2400" smtClean="0"/>
              <a:t>e</a:t>
            </a:r>
            <a:endParaRPr lang="en-GB" sz="2400" smtClean="0"/>
          </a:p>
          <a:p>
            <a:pPr eaLnBrk="1" hangingPunct="1"/>
            <a:r>
              <a:rPr lang="en-GB" sz="2400" smtClean="0"/>
              <a:t>Eston</a:t>
            </a:r>
            <a:r>
              <a:rPr lang="cs-CZ" sz="2400" smtClean="0"/>
              <a:t>sko</a:t>
            </a:r>
            <a:endParaRPr lang="en-GB" sz="2400" smtClean="0"/>
          </a:p>
          <a:p>
            <a:pPr eaLnBrk="1" hangingPunct="1"/>
            <a:r>
              <a:rPr lang="en-GB" sz="2400" smtClean="0"/>
              <a:t>Fin</a:t>
            </a:r>
            <a:r>
              <a:rPr lang="cs-CZ" sz="2400" smtClean="0"/>
              <a:t>sko</a:t>
            </a:r>
            <a:endParaRPr lang="en-GB" sz="2400" smtClean="0"/>
          </a:p>
          <a:p>
            <a:pPr eaLnBrk="1" hangingPunct="1"/>
            <a:r>
              <a:rPr lang="en-GB" sz="2400" smtClean="0"/>
              <a:t>Franc</a:t>
            </a:r>
            <a:r>
              <a:rPr lang="cs-CZ" sz="2400" smtClean="0"/>
              <a:t>i</a:t>
            </a:r>
            <a:r>
              <a:rPr lang="en-GB" sz="2400" smtClean="0"/>
              <a:t>e</a:t>
            </a:r>
          </a:p>
          <a:p>
            <a:pPr eaLnBrk="1" hangingPunct="1"/>
            <a:r>
              <a:rPr lang="en-GB" sz="2400" smtClean="0"/>
              <a:t>Ir</a:t>
            </a:r>
            <a:r>
              <a:rPr lang="cs-CZ" sz="2400" smtClean="0"/>
              <a:t>sko </a:t>
            </a:r>
          </a:p>
          <a:p>
            <a:pPr eaLnBrk="1" hangingPunct="1"/>
            <a:r>
              <a:rPr lang="en-GB" sz="2400" smtClean="0"/>
              <a:t>Lit</a:t>
            </a:r>
            <a:r>
              <a:rPr lang="cs-CZ" sz="2400" smtClean="0"/>
              <a:t>v</a:t>
            </a:r>
            <a:r>
              <a:rPr lang="en-GB" sz="2400" smtClean="0"/>
              <a:t>a</a:t>
            </a:r>
          </a:p>
          <a:p>
            <a:pPr eaLnBrk="1" hangingPunct="1"/>
            <a:r>
              <a:rPr lang="cs-CZ" sz="2400" smtClean="0"/>
              <a:t>Maďarsko</a:t>
            </a:r>
            <a:endParaRPr lang="en-GB" sz="2400" smtClean="0"/>
          </a:p>
          <a:p>
            <a:pPr eaLnBrk="1" hangingPunct="1"/>
            <a:r>
              <a:rPr lang="cs-CZ" sz="2400" smtClean="0"/>
              <a:t>Německo</a:t>
            </a:r>
            <a:endParaRPr lang="en-GB" sz="2400" smtClean="0"/>
          </a:p>
        </p:txBody>
      </p:sp>
      <p:pic>
        <p:nvPicPr>
          <p:cNvPr id="22532" name="Picture 4" descr="custom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963" y="5202238"/>
            <a:ext cx="1828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730500" y="2055813"/>
            <a:ext cx="261302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N</a:t>
            </a:r>
            <a:r>
              <a:rPr lang="cs-CZ" sz="2400"/>
              <a:t>izozemí</a:t>
            </a:r>
            <a:endParaRPr lang="en-GB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Nor</a:t>
            </a:r>
            <a:r>
              <a:rPr lang="cs-CZ" sz="2400"/>
              <a:t>sko</a:t>
            </a:r>
            <a:endParaRPr lang="en-GB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Portugal</a:t>
            </a:r>
            <a:r>
              <a:rPr lang="cs-CZ" sz="2400"/>
              <a:t>sko</a:t>
            </a:r>
            <a:endParaRPr lang="en-GB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/>
              <a:t>Španělsko</a:t>
            </a:r>
            <a:endParaRPr lang="en-GB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/>
              <a:t>Švédsko</a:t>
            </a:r>
            <a:endParaRPr lang="en-GB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/>
              <a:t>Švýcarsko</a:t>
            </a:r>
            <a:endParaRPr lang="en-GB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/>
              <a:t>Velká Británie</a:t>
            </a:r>
            <a:endParaRPr lang="en-GB" sz="2400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5522913" y="2033588"/>
            <a:ext cx="261302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2400" i="1"/>
              <a:t>Spolupráce s</a:t>
            </a:r>
            <a:r>
              <a:rPr lang="en-GB" sz="2400" i="1"/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D</a:t>
            </a:r>
            <a:r>
              <a:rPr lang="cs-CZ" sz="2400"/>
              <a:t>ánsko</a:t>
            </a:r>
            <a:endParaRPr lang="en-GB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/>
              <a:t>Itálie</a:t>
            </a:r>
            <a:endParaRPr lang="en-GB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/>
              <a:t>Rakousko</a:t>
            </a:r>
            <a:endParaRPr lang="en-GB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/>
              <a:t>Řecko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přispívat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06600"/>
            <a:ext cx="8489950" cy="4159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smtClean="0"/>
              <a:t>Používat </a:t>
            </a:r>
            <a:r>
              <a:rPr lang="en-GB" sz="2600" smtClean="0"/>
              <a:t>OAI-PMH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Metadata </a:t>
            </a:r>
            <a:r>
              <a:rPr lang="cs-CZ" sz="2600" smtClean="0"/>
              <a:t>jsou shromažďována v jednoduchém </a:t>
            </a:r>
            <a:r>
              <a:rPr lang="en-GB" sz="2600" smtClean="0"/>
              <a:t>Dublin Core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DART-Europe </a:t>
            </a:r>
            <a:r>
              <a:rPr lang="cs-CZ" sz="2600" smtClean="0"/>
              <a:t>požaduje</a:t>
            </a:r>
            <a:r>
              <a:rPr lang="en-GB" sz="26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smtClean="0"/>
              <a:t>OAI Base URL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smtClean="0"/>
              <a:t>OAI set(s), </a:t>
            </a:r>
            <a:r>
              <a:rPr lang="cs-CZ" sz="2200" smtClean="0"/>
              <a:t>pokud je nutno označovat práce</a:t>
            </a:r>
            <a:endParaRPr lang="en-GB" sz="2200" smtClean="0"/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s otevřeným přístupem</a:t>
            </a:r>
            <a:endParaRPr lang="en-GB" smtClean="0"/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doktorský nebo magisterský vědecký stupeň</a:t>
            </a: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DART </a:t>
            </a:r>
            <a:r>
              <a:rPr lang="cs-CZ" sz="2600" smtClean="0"/>
              <a:t>může práce přebírat přímo z univerzit</a:t>
            </a:r>
            <a:endParaRPr lang="en-GB" sz="2600" smtClean="0"/>
          </a:p>
          <a:p>
            <a:pPr eaLnBrk="1" hangingPunct="1">
              <a:lnSpc>
                <a:spcPct val="90000"/>
              </a:lnSpc>
            </a:pPr>
            <a:r>
              <a:rPr lang="cs-CZ" sz="2600" smtClean="0"/>
              <a:t>Nebo z </a:t>
            </a:r>
            <a:r>
              <a:rPr lang="en-GB" sz="2600" smtClean="0"/>
              <a:t>theses.cz, </a:t>
            </a:r>
            <a:r>
              <a:rPr lang="cs-CZ" sz="2600" smtClean="0"/>
              <a:t>pokud je to možné</a:t>
            </a:r>
            <a:r>
              <a:rPr lang="en-GB" sz="2600" smtClean="0"/>
              <a:t>...</a:t>
            </a: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147888" y="4762500"/>
            <a:ext cx="3908425" cy="1743075"/>
          </a:xfrm>
          <a:prstGeom prst="can">
            <a:avLst>
              <a:gd name="adj" fmla="val 25000"/>
            </a:avLst>
          </a:prstGeom>
          <a:solidFill>
            <a:srgbClr val="FFFF99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46275" y="2720975"/>
            <a:ext cx="4395788" cy="1635125"/>
          </a:xfrm>
          <a:prstGeom prst="rect">
            <a:avLst/>
          </a:prstGeom>
          <a:solidFill>
            <a:srgbClr val="CCFFFF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85950" y="2767013"/>
            <a:ext cx="157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Aggregator</a:t>
            </a:r>
            <a:endParaRPr lang="en-US" sz="1400" b="1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14563" y="3176588"/>
            <a:ext cx="3803650" cy="3508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32025" y="3227388"/>
            <a:ext cx="3783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/>
              <a:t>OAI-PMH HARVESTER</a:t>
            </a:r>
            <a:endParaRPr lang="en-US" sz="1000" b="1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05038" y="3783013"/>
            <a:ext cx="3803650" cy="3571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22500" y="3808413"/>
            <a:ext cx="3738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/>
              <a:t>STANDARDISATION</a:t>
            </a:r>
            <a:endParaRPr lang="en-US" sz="1000" b="1"/>
          </a:p>
        </p:txBody>
      </p:sp>
      <p:pic>
        <p:nvPicPr>
          <p:cNvPr id="24585" name="Picture 6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9663" y="3444875"/>
            <a:ext cx="10318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111375" y="5219700"/>
            <a:ext cx="1474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User Interface</a:t>
            </a:r>
            <a:endParaRPr lang="en-US" sz="1400" b="1"/>
          </a:p>
        </p:txBody>
      </p:sp>
      <p:sp>
        <p:nvSpPr>
          <p:cNvPr id="153611" name="AutoShape 11"/>
          <p:cNvSpPr>
            <a:spLocks noChangeArrowheads="1"/>
          </p:cNvSpPr>
          <p:nvPr/>
        </p:nvSpPr>
        <p:spPr bwMode="auto">
          <a:xfrm>
            <a:off x="3155950" y="1135063"/>
            <a:ext cx="1876425" cy="784225"/>
          </a:xfrm>
          <a:prstGeom prst="flowChartMagneticDisk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41288" y="776288"/>
            <a:ext cx="1196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Czech Republic     e-theses platforms</a:t>
            </a:r>
            <a:endParaRPr lang="en-US" sz="1400"/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3152775" y="1939925"/>
            <a:ext cx="186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/>
              <a:t>Theses.cz</a:t>
            </a:r>
            <a:endParaRPr lang="en-US" sz="1000" b="1"/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6975475" y="1885950"/>
            <a:ext cx="186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/>
              <a:t>Institutional repositories</a:t>
            </a:r>
            <a:endParaRPr lang="en-US" sz="1000" b="1"/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139700" y="2000250"/>
            <a:ext cx="16208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Metadata harvesting</a:t>
            </a:r>
            <a:endParaRPr lang="en-US" sz="1400"/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7396163" y="4845050"/>
            <a:ext cx="1255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Researchers</a:t>
            </a:r>
            <a:endParaRPr lang="en-US" sz="1400" b="1"/>
          </a:p>
        </p:txBody>
      </p:sp>
      <p:sp>
        <p:nvSpPr>
          <p:cNvPr id="24593" name="Text Box 20"/>
          <p:cNvSpPr txBox="1">
            <a:spLocks noChangeArrowheads="1"/>
          </p:cNvSpPr>
          <p:nvPr/>
        </p:nvSpPr>
        <p:spPr bwMode="auto">
          <a:xfrm>
            <a:off x="2936875" y="5673725"/>
            <a:ext cx="2890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hlinkClick r:id="rId3"/>
              </a:rPr>
              <a:t>http://www.dart-europe.eu</a:t>
            </a:r>
            <a:endParaRPr lang="en-US" sz="1400" b="1"/>
          </a:p>
        </p:txBody>
      </p:sp>
      <p:sp>
        <p:nvSpPr>
          <p:cNvPr id="153623" name="Line 23"/>
          <p:cNvSpPr>
            <a:spLocks noChangeShapeType="1"/>
          </p:cNvSpPr>
          <p:nvPr/>
        </p:nvSpPr>
        <p:spPr bwMode="auto">
          <a:xfrm>
            <a:off x="4038600" y="2198688"/>
            <a:ext cx="1588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95" name="Line 24"/>
          <p:cNvSpPr>
            <a:spLocks noChangeShapeType="1"/>
          </p:cNvSpPr>
          <p:nvPr/>
        </p:nvSpPr>
        <p:spPr bwMode="auto">
          <a:xfrm flipH="1">
            <a:off x="6119813" y="4387850"/>
            <a:ext cx="1311275" cy="1089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96" name="Line 26"/>
          <p:cNvSpPr>
            <a:spLocks noChangeShapeType="1"/>
          </p:cNvSpPr>
          <p:nvPr/>
        </p:nvSpPr>
        <p:spPr bwMode="auto">
          <a:xfrm>
            <a:off x="4043363" y="3541713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97" name="Line 27"/>
          <p:cNvSpPr>
            <a:spLocks noChangeShapeType="1"/>
          </p:cNvSpPr>
          <p:nvPr/>
        </p:nvSpPr>
        <p:spPr bwMode="auto">
          <a:xfrm>
            <a:off x="4043363" y="4157663"/>
            <a:ext cx="0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629" name="Text Box 29"/>
          <p:cNvSpPr txBox="1">
            <a:spLocks noChangeArrowheads="1"/>
          </p:cNvSpPr>
          <p:nvPr/>
        </p:nvSpPr>
        <p:spPr bwMode="auto">
          <a:xfrm>
            <a:off x="3946525" y="2216150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/>
              <a:t>Metadata</a:t>
            </a:r>
            <a:endParaRPr lang="en-US" sz="1000"/>
          </a:p>
        </p:txBody>
      </p:sp>
      <p:sp>
        <p:nvSpPr>
          <p:cNvPr id="153630" name="Text Box 30"/>
          <p:cNvSpPr txBox="1">
            <a:spLocks noChangeArrowheads="1"/>
          </p:cNvSpPr>
          <p:nvPr/>
        </p:nvSpPr>
        <p:spPr bwMode="auto">
          <a:xfrm>
            <a:off x="5613400" y="2208213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/>
              <a:t>Metadata</a:t>
            </a:r>
            <a:endParaRPr lang="en-US" sz="1000"/>
          </a:p>
        </p:txBody>
      </p:sp>
      <p:pic>
        <p:nvPicPr>
          <p:cNvPr id="24600" name="Picture 31" descr="Dart logo transpar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5624513"/>
            <a:ext cx="8382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1" name="Text Box 32"/>
          <p:cNvSpPr txBox="1">
            <a:spLocks noChangeArrowheads="1"/>
          </p:cNvSpPr>
          <p:nvPr/>
        </p:nvSpPr>
        <p:spPr bwMode="auto">
          <a:xfrm>
            <a:off x="115888" y="4113213"/>
            <a:ext cx="16208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DART-Europe   E-theses Portal</a:t>
            </a:r>
            <a:endParaRPr lang="en-US" sz="1400"/>
          </a:p>
        </p:txBody>
      </p:sp>
      <p:sp>
        <p:nvSpPr>
          <p:cNvPr id="24602" name="AutoShape 33"/>
          <p:cNvSpPr>
            <a:spLocks noChangeArrowheads="1"/>
          </p:cNvSpPr>
          <p:nvPr/>
        </p:nvSpPr>
        <p:spPr bwMode="auto">
          <a:xfrm>
            <a:off x="7899400" y="687388"/>
            <a:ext cx="606425" cy="523875"/>
          </a:xfrm>
          <a:prstGeom prst="flowChartMagneticDisk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3" name="AutoShape 38"/>
          <p:cNvSpPr>
            <a:spLocks noChangeArrowheads="1"/>
          </p:cNvSpPr>
          <p:nvPr/>
        </p:nvSpPr>
        <p:spPr bwMode="auto">
          <a:xfrm>
            <a:off x="6392863" y="633413"/>
            <a:ext cx="606425" cy="523875"/>
          </a:xfrm>
          <a:prstGeom prst="flowChartMagneticDisk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4" name="AutoShape 39"/>
          <p:cNvSpPr>
            <a:spLocks noChangeArrowheads="1"/>
          </p:cNvSpPr>
          <p:nvPr/>
        </p:nvSpPr>
        <p:spPr bwMode="auto">
          <a:xfrm>
            <a:off x="6805613" y="1203325"/>
            <a:ext cx="606425" cy="523875"/>
          </a:xfrm>
          <a:prstGeom prst="flowChartMagneticDisk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5" name="AutoShape 40"/>
          <p:cNvSpPr>
            <a:spLocks noChangeArrowheads="1"/>
          </p:cNvSpPr>
          <p:nvPr/>
        </p:nvSpPr>
        <p:spPr bwMode="auto">
          <a:xfrm>
            <a:off x="7570788" y="1274763"/>
            <a:ext cx="606425" cy="523875"/>
          </a:xfrm>
          <a:prstGeom prst="flowChartMagneticDisk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6" name="AutoShape 41"/>
          <p:cNvSpPr>
            <a:spLocks noChangeArrowheads="1"/>
          </p:cNvSpPr>
          <p:nvPr/>
        </p:nvSpPr>
        <p:spPr bwMode="auto">
          <a:xfrm>
            <a:off x="8315325" y="1268413"/>
            <a:ext cx="606425" cy="523875"/>
          </a:xfrm>
          <a:prstGeom prst="flowChartMagneticDisk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7" name="AutoShape 42"/>
          <p:cNvSpPr>
            <a:spLocks noChangeArrowheads="1"/>
          </p:cNvSpPr>
          <p:nvPr/>
        </p:nvSpPr>
        <p:spPr bwMode="auto">
          <a:xfrm>
            <a:off x="7126288" y="666750"/>
            <a:ext cx="606425" cy="523875"/>
          </a:xfrm>
          <a:prstGeom prst="flowChartMagneticDisk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43" name="Line 43"/>
          <p:cNvSpPr>
            <a:spLocks noChangeShapeType="1"/>
          </p:cNvSpPr>
          <p:nvPr/>
        </p:nvSpPr>
        <p:spPr bwMode="auto">
          <a:xfrm flipH="1">
            <a:off x="5021263" y="1697038"/>
            <a:ext cx="1603375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645" name="Line 45"/>
          <p:cNvSpPr>
            <a:spLocks noChangeShapeType="1"/>
          </p:cNvSpPr>
          <p:nvPr/>
        </p:nvSpPr>
        <p:spPr bwMode="auto">
          <a:xfrm flipV="1">
            <a:off x="6488113" y="1490663"/>
            <a:ext cx="131762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47" name="Line 47"/>
          <p:cNvSpPr>
            <a:spLocks noChangeShapeType="1"/>
          </p:cNvSpPr>
          <p:nvPr/>
        </p:nvSpPr>
        <p:spPr bwMode="auto">
          <a:xfrm>
            <a:off x="6508750" y="17732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611" name="Line 48"/>
          <p:cNvSpPr>
            <a:spLocks noChangeShapeType="1"/>
          </p:cNvSpPr>
          <p:nvPr/>
        </p:nvSpPr>
        <p:spPr bwMode="auto">
          <a:xfrm>
            <a:off x="7815263" y="2181225"/>
            <a:ext cx="25400" cy="1258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649" name="Text Box 49"/>
          <p:cNvSpPr txBox="1">
            <a:spLocks noChangeArrowheads="1"/>
          </p:cNvSpPr>
          <p:nvPr/>
        </p:nvSpPr>
        <p:spPr bwMode="auto">
          <a:xfrm>
            <a:off x="5294313" y="1471613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/>
              <a:t>Metadata</a:t>
            </a:r>
            <a:endParaRPr lang="en-US" sz="1000"/>
          </a:p>
        </p:txBody>
      </p:sp>
      <p:sp>
        <p:nvSpPr>
          <p:cNvPr id="153650" name="Line 50"/>
          <p:cNvSpPr>
            <a:spLocks noChangeShapeType="1"/>
          </p:cNvSpPr>
          <p:nvPr/>
        </p:nvSpPr>
        <p:spPr bwMode="auto">
          <a:xfrm flipH="1">
            <a:off x="5027613" y="1290638"/>
            <a:ext cx="119380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651" name="Line 51"/>
          <p:cNvSpPr>
            <a:spLocks noChangeShapeType="1"/>
          </p:cNvSpPr>
          <p:nvPr/>
        </p:nvSpPr>
        <p:spPr bwMode="auto">
          <a:xfrm flipV="1">
            <a:off x="6029325" y="1150938"/>
            <a:ext cx="195263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52" name="Line 52"/>
          <p:cNvSpPr>
            <a:spLocks noChangeShapeType="1"/>
          </p:cNvSpPr>
          <p:nvPr/>
        </p:nvSpPr>
        <p:spPr bwMode="auto">
          <a:xfrm>
            <a:off x="6015038" y="1303338"/>
            <a:ext cx="265112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53" name="Line 53"/>
          <p:cNvSpPr>
            <a:spLocks noChangeShapeType="1"/>
          </p:cNvSpPr>
          <p:nvPr/>
        </p:nvSpPr>
        <p:spPr bwMode="auto">
          <a:xfrm>
            <a:off x="6299200" y="2503488"/>
            <a:ext cx="1363663" cy="949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7" name="Text Box 56"/>
          <p:cNvSpPr txBox="1">
            <a:spLocks noChangeArrowheads="1"/>
          </p:cNvSpPr>
          <p:nvPr/>
        </p:nvSpPr>
        <p:spPr bwMode="auto">
          <a:xfrm>
            <a:off x="0" y="0"/>
            <a:ext cx="3233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Harvesting models</a:t>
            </a:r>
            <a:endParaRPr lang="en-GB"/>
          </a:p>
        </p:txBody>
      </p:sp>
      <p:sp>
        <p:nvSpPr>
          <p:cNvPr id="153657" name="Text Box 57"/>
          <p:cNvSpPr txBox="1">
            <a:spLocks noChangeArrowheads="1"/>
          </p:cNvSpPr>
          <p:nvPr/>
        </p:nvSpPr>
        <p:spPr bwMode="auto">
          <a:xfrm>
            <a:off x="2305050" y="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(1)</a:t>
            </a:r>
            <a:endParaRPr lang="en-GB"/>
          </a:p>
        </p:txBody>
      </p:sp>
      <p:sp>
        <p:nvSpPr>
          <p:cNvPr id="153658" name="Text Box 58"/>
          <p:cNvSpPr txBox="1">
            <a:spLocks noChangeArrowheads="1"/>
          </p:cNvSpPr>
          <p:nvPr/>
        </p:nvSpPr>
        <p:spPr bwMode="auto">
          <a:xfrm>
            <a:off x="2212975" y="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(2)</a:t>
            </a:r>
            <a:endParaRPr lang="en-GB"/>
          </a:p>
        </p:txBody>
      </p:sp>
      <p:sp>
        <p:nvSpPr>
          <p:cNvPr id="153659" name="AutoShape 59"/>
          <p:cNvSpPr>
            <a:spLocks noChangeArrowheads="1"/>
          </p:cNvSpPr>
          <p:nvPr/>
        </p:nvSpPr>
        <p:spPr bwMode="auto">
          <a:xfrm>
            <a:off x="1206500" y="1181100"/>
            <a:ext cx="1668463" cy="898525"/>
          </a:xfrm>
          <a:prstGeom prst="wedgeRectCallout">
            <a:avLst>
              <a:gd name="adj1" fmla="val 58306"/>
              <a:gd name="adj2" fmla="val 2120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/>
              <a:t>Možnost omezení</a:t>
            </a:r>
            <a:endParaRPr lang="en-US" sz="1200"/>
          </a:p>
          <a:p>
            <a:r>
              <a:rPr lang="en-US" sz="1200"/>
              <a:t>OAI-PMH </a:t>
            </a:r>
            <a:r>
              <a:rPr lang="cs-CZ" sz="1200"/>
              <a:t>přístupu do </a:t>
            </a:r>
            <a:r>
              <a:rPr lang="en-US" sz="1200"/>
              <a:t>DART-Europe IP, </a:t>
            </a:r>
            <a:r>
              <a:rPr lang="cs-CZ" sz="1200"/>
              <a:t>pokud je to potřeba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1" grpId="0" animBg="1"/>
      <p:bldP spid="153615" grpId="0"/>
      <p:bldP spid="153623" grpId="0" animBg="1"/>
      <p:bldP spid="153629" grpId="0"/>
      <p:bldP spid="153630" grpId="0"/>
      <p:bldP spid="153643" grpId="0" animBg="1"/>
      <p:bldP spid="153645" grpId="0" animBg="1"/>
      <p:bldP spid="153647" grpId="0" animBg="1"/>
      <p:bldP spid="153649" grpId="0"/>
      <p:bldP spid="153650" grpId="0" animBg="1"/>
      <p:bldP spid="153651" grpId="0" animBg="1"/>
      <p:bldP spid="153652" grpId="0" animBg="1"/>
      <p:bldP spid="153653" grpId="0" animBg="1"/>
      <p:bldP spid="153657" grpId="0"/>
      <p:bldP spid="153658" grpId="0"/>
      <p:bldP spid="1536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908050"/>
            <a:ext cx="8489950" cy="833438"/>
          </a:xfrm>
        </p:spPr>
        <p:txBody>
          <a:bodyPr/>
          <a:lstStyle/>
          <a:p>
            <a:pPr eaLnBrk="1" hangingPunct="1"/>
            <a:r>
              <a:rPr lang="cs-CZ" smtClean="0"/>
              <a:t>Shrnutí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2006600"/>
            <a:ext cx="8489950" cy="3910013"/>
          </a:xfrm>
        </p:spPr>
        <p:txBody>
          <a:bodyPr/>
          <a:lstStyle/>
          <a:p>
            <a:pPr eaLnBrk="1" hangingPunct="1"/>
            <a:r>
              <a:rPr lang="cs-CZ" smtClean="0"/>
              <a:t>Portál je jednoduchý, ale užitečný vyhledávací nástroj</a:t>
            </a:r>
            <a:endParaRPr lang="en-GB" smtClean="0"/>
          </a:p>
          <a:p>
            <a:pPr eaLnBrk="1" hangingPunct="1"/>
            <a:r>
              <a:rPr lang="cs-CZ" smtClean="0"/>
              <a:t>Je vhodný pro vědecké pracovníky a výzkum</a:t>
            </a:r>
            <a:endParaRPr lang="en-GB" smtClean="0"/>
          </a:p>
          <a:p>
            <a:pPr eaLnBrk="1" hangingPunct="1"/>
            <a:r>
              <a:rPr lang="cs-CZ" smtClean="0"/>
              <a:t>Přispívání je velmi snadné</a:t>
            </a:r>
            <a:endParaRPr lang="en-GB" smtClean="0"/>
          </a:p>
          <a:p>
            <a:pPr eaLnBrk="1" hangingPunct="1"/>
            <a:r>
              <a:rPr lang="cs-CZ" smtClean="0"/>
              <a:t>Účast napomáhá ke zviditelnění vědeckých pracovníků, univerzit a konsorcií</a:t>
            </a:r>
          </a:p>
          <a:p>
            <a:pPr eaLnBrk="1" hangingPunct="1"/>
            <a:r>
              <a:rPr lang="cs-CZ" smtClean="0"/>
              <a:t>Jak by mohl DART-Europe s Českými univerzitami spolupracovat?</a:t>
            </a:r>
          </a:p>
        </p:txBody>
      </p:sp>
      <p:pic>
        <p:nvPicPr>
          <p:cNvPr id="25604" name="Picture 4" descr="custom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5053013"/>
            <a:ext cx="17811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informace: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01863"/>
            <a:ext cx="8489950" cy="3963987"/>
          </a:xfrm>
        </p:spPr>
        <p:txBody>
          <a:bodyPr/>
          <a:lstStyle/>
          <a:p>
            <a:pPr eaLnBrk="1" hangingPunct="1"/>
            <a:r>
              <a:rPr lang="en-GB" smtClean="0"/>
              <a:t>Port</a:t>
            </a:r>
            <a:r>
              <a:rPr lang="cs-CZ" smtClean="0"/>
              <a:t>á</a:t>
            </a:r>
            <a:r>
              <a:rPr lang="en-GB" smtClean="0"/>
              <a:t>l</a:t>
            </a:r>
          </a:p>
          <a:p>
            <a:pPr lvl="1" eaLnBrk="1" hangingPunct="1"/>
            <a:r>
              <a:rPr lang="en-GB" smtClean="0">
                <a:hlinkClick r:id="rId2"/>
              </a:rPr>
              <a:t>http://www.dart-europe.eu</a:t>
            </a:r>
            <a:endParaRPr lang="en-GB" smtClean="0"/>
          </a:p>
          <a:p>
            <a:pPr eaLnBrk="1" hangingPunct="1"/>
            <a:r>
              <a:rPr lang="en-GB" smtClean="0"/>
              <a:t>DART-Europe</a:t>
            </a:r>
          </a:p>
          <a:p>
            <a:pPr lvl="1" eaLnBrk="1" hangingPunct="1"/>
            <a:r>
              <a:rPr lang="en-GB" smtClean="0">
                <a:hlinkClick r:id="rId3"/>
              </a:rPr>
              <a:t>http://www.dart-europe.eu/About</a:t>
            </a:r>
            <a:endParaRPr lang="en-GB" smtClean="0"/>
          </a:p>
          <a:p>
            <a:pPr eaLnBrk="1" hangingPunct="1"/>
            <a:r>
              <a:rPr lang="en-GB" smtClean="0"/>
              <a:t>Email</a:t>
            </a:r>
          </a:p>
          <a:p>
            <a:pPr lvl="1" eaLnBrk="1" hangingPunct="1"/>
            <a:r>
              <a:rPr lang="en-GB" u="sng" smtClean="0">
                <a:hlinkClick r:id="rId4"/>
              </a:rPr>
              <a:t>m.moyle@ucl.ac.uk</a:t>
            </a:r>
            <a:endParaRPr lang="en-GB" u="sng" smtClean="0"/>
          </a:p>
          <a:p>
            <a:pPr eaLnBrk="1" hangingPunct="1"/>
            <a:r>
              <a:rPr lang="cs-CZ" smtClean="0"/>
              <a:t>Děkuji</a:t>
            </a:r>
            <a:endParaRPr lang="en-US" smtClean="0"/>
          </a:p>
        </p:txBody>
      </p:sp>
      <p:pic>
        <p:nvPicPr>
          <p:cNvPr id="26628" name="Picture 4" descr="custom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7213" y="5014913"/>
            <a:ext cx="1828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908050"/>
            <a:ext cx="8489950" cy="820738"/>
          </a:xfrm>
        </p:spPr>
        <p:txBody>
          <a:bodyPr/>
          <a:lstStyle/>
          <a:p>
            <a:pPr eaLnBrk="1" hangingPunct="1"/>
            <a:r>
              <a:rPr lang="en-GB" smtClean="0"/>
              <a:t>DART-Europe: </a:t>
            </a:r>
            <a:r>
              <a:rPr lang="cs-CZ" smtClean="0"/>
              <a:t>původ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955800"/>
            <a:ext cx="7835900" cy="3630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Zahájení činnosti v roce </a:t>
            </a:r>
            <a:r>
              <a:rPr lang="en-GB" sz="2400" smtClean="0"/>
              <a:t>2005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smtClean="0"/>
              <a:t>Podpora správy, možnosti vyhledávání, opětovného využití a ochrany Evropských elektronických vysokoškolských kvalifikačních prací</a:t>
            </a:r>
            <a:endParaRPr lang="en-GB" sz="2400" i="1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Primárně spolupracuje s konsorcii a národními knihovnami</a:t>
            </a:r>
            <a:endParaRPr lang="en-GB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Je řízen Výborem partnerů; finančně zajištěn pomocí příspěvků partnerů</a:t>
            </a:r>
            <a:endParaRPr lang="en-GB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Evropská pracovní skupina</a:t>
            </a:r>
            <a:r>
              <a:rPr lang="en-GB" sz="2400" smtClean="0"/>
              <a:t> NDLTD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Úzce spolupracuje s </a:t>
            </a:r>
            <a:r>
              <a:rPr lang="en-GB" sz="2400" smtClean="0"/>
              <a:t>LIBER</a:t>
            </a:r>
            <a:endParaRPr lang="en-US" sz="2400" smtClean="0"/>
          </a:p>
        </p:txBody>
      </p:sp>
      <p:pic>
        <p:nvPicPr>
          <p:cNvPr id="5124" name="Picture 4" descr="custom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2150" y="5111750"/>
            <a:ext cx="1828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908050"/>
            <a:ext cx="8489950" cy="960438"/>
          </a:xfrm>
        </p:spPr>
        <p:txBody>
          <a:bodyPr/>
          <a:lstStyle/>
          <a:p>
            <a:pPr eaLnBrk="1" hangingPunct="1"/>
            <a:r>
              <a:rPr lang="cs-CZ" smtClean="0"/>
              <a:t>Portál</a:t>
            </a:r>
            <a:r>
              <a:rPr lang="en-GB" smtClean="0"/>
              <a:t> DART-Europe E-theses</a:t>
            </a:r>
            <a:endParaRPr lang="en-US" sz="2400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2100" y="2178050"/>
            <a:ext cx="8489950" cy="3457575"/>
          </a:xfrm>
        </p:spPr>
        <p:txBody>
          <a:bodyPr/>
          <a:lstStyle/>
          <a:p>
            <a:pPr eaLnBrk="1" hangingPunct="1"/>
            <a:r>
              <a:rPr lang="cs-CZ" smtClean="0"/>
              <a:t>Vyhledávací služba pro Open Access, eVŠKP na úrovni výzkumu</a:t>
            </a:r>
            <a:endParaRPr lang="en-GB" smtClean="0"/>
          </a:p>
          <a:p>
            <a:pPr eaLnBrk="1" hangingPunct="1"/>
            <a:r>
              <a:rPr lang="cs-CZ" smtClean="0"/>
              <a:t>Zaměření uživatele</a:t>
            </a:r>
            <a:endParaRPr lang="en-GB" smtClean="0"/>
          </a:p>
          <a:p>
            <a:pPr eaLnBrk="1" hangingPunct="1"/>
            <a:r>
              <a:rPr lang="cs-CZ" smtClean="0"/>
              <a:t>Pro přispěvatele snadné dodání </a:t>
            </a:r>
            <a:r>
              <a:rPr lang="en-GB" smtClean="0"/>
              <a:t>metadat</a:t>
            </a:r>
          </a:p>
          <a:p>
            <a:pPr eaLnBrk="1" hangingPunct="1"/>
            <a:r>
              <a:rPr lang="cs-CZ" smtClean="0"/>
              <a:t>Nízké nároky na údržbu</a:t>
            </a:r>
            <a:endParaRPr lang="en-US" smtClean="0"/>
          </a:p>
        </p:txBody>
      </p:sp>
      <p:pic>
        <p:nvPicPr>
          <p:cNvPr id="6148" name="Picture 7" descr="custom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7213" y="5014913"/>
            <a:ext cx="1828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908050"/>
            <a:ext cx="8489950" cy="776288"/>
          </a:xfrm>
        </p:spPr>
        <p:txBody>
          <a:bodyPr/>
          <a:lstStyle/>
          <a:p>
            <a:pPr eaLnBrk="1" hangingPunct="1"/>
            <a:r>
              <a:rPr lang="cs-CZ" smtClean="0"/>
              <a:t>VŠKP s otevřeným přísupem: Proč?</a:t>
            </a:r>
            <a:endParaRPr lang="en-US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798638"/>
            <a:ext cx="8547100" cy="4665662"/>
          </a:xfrm>
        </p:spPr>
        <p:txBody>
          <a:bodyPr/>
          <a:lstStyle/>
          <a:p>
            <a:pPr eaLnBrk="1" hangingPunct="1">
              <a:defRPr/>
            </a:pPr>
            <a:r>
              <a:rPr lang="cs-CZ" sz="2600" dirty="0" smtClean="0"/>
              <a:t>Poskytnutí posledního výzkumu ostatním</a:t>
            </a:r>
            <a:endParaRPr lang="en-GB" sz="2600" dirty="0" smtClean="0"/>
          </a:p>
          <a:p>
            <a:pPr eaLnBrk="1" hangingPunct="1">
              <a:defRPr/>
            </a:pPr>
            <a:r>
              <a:rPr lang="cs-CZ" sz="2600" dirty="0" smtClean="0"/>
              <a:t>Zviditelnění práce vědeckých pracovníků na počátku jejich akademické dráhy</a:t>
            </a:r>
            <a:endParaRPr lang="en-GB" sz="2600" dirty="0" smtClean="0"/>
          </a:p>
          <a:p>
            <a:pPr eaLnBrk="1" hangingPunct="1">
              <a:defRPr/>
            </a:pPr>
            <a:r>
              <a:rPr lang="cs-CZ" sz="2600" dirty="0" smtClean="0"/>
              <a:t>Místo pro zviditelnění výzkumných skupin a univerzit</a:t>
            </a:r>
            <a:endParaRPr lang="en-GB" sz="2600" dirty="0" smtClean="0"/>
          </a:p>
          <a:p>
            <a:pPr lvl="1" eaLnBrk="1" hangingPunct="1">
              <a:defRPr/>
            </a:pPr>
            <a:r>
              <a:rPr lang="cs-CZ" sz="2000" dirty="0" smtClean="0"/>
              <a:t>zvýšení významu akademických institucí</a:t>
            </a:r>
            <a:endParaRPr lang="en-GB" sz="2000" dirty="0" smtClean="0"/>
          </a:p>
          <a:p>
            <a:pPr lvl="1" eaLnBrk="1" hangingPunct="1">
              <a:defRPr/>
            </a:pPr>
            <a:r>
              <a:rPr lang="cs-CZ" sz="2000" dirty="0" smtClean="0"/>
              <a:t>podpora spolupráce s průmyslem</a:t>
            </a:r>
            <a:endParaRPr lang="en-GB" sz="2000" dirty="0" smtClean="0"/>
          </a:p>
          <a:p>
            <a:pPr eaLnBrk="1" hangingPunct="1">
              <a:defRPr/>
            </a:pPr>
            <a:r>
              <a:rPr lang="cs-CZ" sz="2600" dirty="0" smtClean="0"/>
              <a:t>Veřejná dostupnost zabraňuje plagiátorství </a:t>
            </a:r>
          </a:p>
          <a:p>
            <a:pPr indent="14288" eaLnBrk="1" hangingPunct="1">
              <a:buFontTx/>
              <a:buNone/>
              <a:defRPr/>
            </a:pPr>
            <a:r>
              <a:rPr lang="cs-CZ" sz="2600" dirty="0" smtClean="0"/>
              <a:t>(a odrazuje plagiátorství)</a:t>
            </a:r>
            <a:endParaRPr lang="en-GB" sz="2600" dirty="0" smtClean="0"/>
          </a:p>
          <a:p>
            <a:pPr eaLnBrk="1" hangingPunct="1">
              <a:defRPr/>
            </a:pPr>
            <a:r>
              <a:rPr lang="cs-CZ" sz="2600" dirty="0" smtClean="0"/>
              <a:t>Možnost zahrnutí doplňkové datové sady, </a:t>
            </a:r>
          </a:p>
          <a:p>
            <a:pPr indent="14288" eaLnBrk="1" hangingPunct="1">
              <a:buFontTx/>
              <a:buNone/>
              <a:defRPr/>
            </a:pPr>
            <a:r>
              <a:rPr lang="cs-CZ" sz="2600" dirty="0" smtClean="0"/>
              <a:t>modely, multimédia </a:t>
            </a:r>
            <a:r>
              <a:rPr lang="cs-CZ" sz="2600" dirty="0" err="1" smtClean="0"/>
              <a:t>atd</a:t>
            </a:r>
            <a:r>
              <a:rPr lang="en-GB" sz="2400" dirty="0" smtClean="0"/>
              <a:t>.</a:t>
            </a:r>
            <a:endParaRPr lang="en-US" sz="2400" dirty="0" smtClean="0"/>
          </a:p>
        </p:txBody>
      </p:sp>
      <p:pic>
        <p:nvPicPr>
          <p:cNvPr id="7172" name="Picture 4" descr="custom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2438" y="4991100"/>
            <a:ext cx="1828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908050"/>
            <a:ext cx="8489950" cy="709613"/>
          </a:xfrm>
        </p:spPr>
        <p:txBody>
          <a:bodyPr/>
          <a:lstStyle/>
          <a:p>
            <a:pPr eaLnBrk="1" hangingPunct="1"/>
            <a:r>
              <a:rPr lang="cs-CZ" smtClean="0"/>
              <a:t>Výsledky otevřeného přístupu </a:t>
            </a:r>
            <a:r>
              <a:rPr lang="en-GB" smtClean="0"/>
              <a:t>e-theses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28775"/>
            <a:ext cx="8489950" cy="4797425"/>
          </a:xfrm>
        </p:spPr>
        <p:txBody>
          <a:bodyPr/>
          <a:lstStyle/>
          <a:p>
            <a:pPr eaLnBrk="1" hangingPunct="1"/>
            <a:r>
              <a:rPr lang="cs-CZ" sz="2400" smtClean="0"/>
              <a:t>Dva příklady z</a:t>
            </a:r>
            <a:r>
              <a:rPr lang="en-GB" sz="2400" smtClean="0"/>
              <a:t> </a:t>
            </a:r>
            <a:r>
              <a:rPr lang="en-GB" sz="2400" smtClean="0">
                <a:hlinkClick r:id="rId2"/>
              </a:rPr>
              <a:t>UCL Eprints </a:t>
            </a:r>
            <a:r>
              <a:rPr lang="cs-CZ" sz="2400" smtClean="0"/>
              <a:t> </a:t>
            </a:r>
            <a:r>
              <a:rPr lang="en-GB" sz="2400" smtClean="0"/>
              <a:t>repo</a:t>
            </a:r>
            <a:r>
              <a:rPr lang="cs-CZ" sz="2400" smtClean="0"/>
              <a:t>zitáře</a:t>
            </a:r>
            <a:r>
              <a:rPr lang="en-GB" sz="2400" smtClean="0"/>
              <a:t>: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sz="2000" smtClean="0"/>
              <a:t>Thomson, Catherine Claire (2003)</a:t>
            </a:r>
            <a:r>
              <a:rPr lang="en-GB" sz="2000" i="1" smtClean="0"/>
              <a:t> </a:t>
            </a:r>
            <a:r>
              <a:rPr lang="en-GB" sz="2000" i="1" smtClean="0">
                <a:hlinkClick r:id="rId3"/>
              </a:rPr>
              <a:t>Danmarkshistorier: National imagination and novel in late twentieth-century Denmark</a:t>
            </a:r>
            <a:endParaRPr lang="en-GB" sz="2000" i="1" smtClean="0"/>
          </a:p>
          <a:p>
            <a:pPr lvl="1" eaLnBrk="1" hangingPunct="1"/>
            <a:r>
              <a:rPr lang="en-GB" sz="2000" b="1" smtClean="0"/>
              <a:t>1309 </a:t>
            </a:r>
            <a:r>
              <a:rPr lang="cs-CZ" sz="2000" b="1" smtClean="0"/>
              <a:t>stažená</a:t>
            </a:r>
            <a:r>
              <a:rPr lang="en-GB" sz="2000" smtClean="0"/>
              <a:t> </a:t>
            </a:r>
            <a:r>
              <a:rPr lang="cs-CZ" sz="2000" smtClean="0"/>
              <a:t>od ledna</a:t>
            </a:r>
            <a:r>
              <a:rPr lang="en-GB" sz="2000" smtClean="0"/>
              <a:t> 2008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sz="2000" smtClean="0"/>
              <a:t>Wang, H. (2009)</a:t>
            </a:r>
            <a:r>
              <a:rPr lang="en-GB" sz="2000" i="1" smtClean="0"/>
              <a:t> </a:t>
            </a:r>
            <a:r>
              <a:rPr lang="en-GB" sz="2000" i="1" smtClean="0">
                <a:hlinkClick r:id="rId4"/>
              </a:rPr>
              <a:t>New strategies for low noise, agile PLL frequency synthesis</a:t>
            </a:r>
            <a:endParaRPr lang="en-GB" sz="2000" i="1" smtClean="0"/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sz="2000" b="1" smtClean="0"/>
              <a:t>214 </a:t>
            </a:r>
            <a:r>
              <a:rPr lang="cs-CZ" sz="2000" b="1" smtClean="0"/>
              <a:t>stažení </a:t>
            </a:r>
            <a:r>
              <a:rPr lang="cs-CZ" sz="2000" smtClean="0"/>
              <a:t>od jejího uložení v červnu</a:t>
            </a:r>
            <a:r>
              <a:rPr lang="en-GB" sz="2000" smtClean="0"/>
              <a:t> 2009</a:t>
            </a:r>
          </a:p>
          <a:p>
            <a:pPr eaLnBrk="1" hangingPunct="1"/>
            <a:r>
              <a:rPr lang="cs-CZ" sz="2400" smtClean="0"/>
              <a:t>eVŠKP s otevřeným přístupem zviditelní vaše vědce a vaši instituci</a:t>
            </a:r>
            <a:endParaRPr lang="en-GB" sz="2400" smtClean="0"/>
          </a:p>
          <a:p>
            <a:pPr eaLnBrk="1" hangingPunct="1"/>
            <a:r>
              <a:rPr lang="cs-CZ" sz="2400" smtClean="0"/>
              <a:t>portál</a:t>
            </a:r>
            <a:r>
              <a:rPr lang="en-GB" sz="2400" smtClean="0"/>
              <a:t> DART-Europe </a:t>
            </a:r>
            <a:r>
              <a:rPr lang="cs-CZ" sz="2400" smtClean="0"/>
              <a:t>k tomu napomáhá</a:t>
            </a:r>
            <a:r>
              <a:rPr lang="en-GB" sz="2400" smtClean="0"/>
              <a:t> </a:t>
            </a:r>
            <a:endParaRPr lang="en-US" sz="2400" smtClean="0"/>
          </a:p>
        </p:txBody>
      </p:sp>
      <p:pic>
        <p:nvPicPr>
          <p:cNvPr id="8196" name="Picture 4" descr="custom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2438" y="4991100"/>
            <a:ext cx="1828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2" name="AutoShape 72"/>
          <p:cNvSpPr>
            <a:spLocks noChangeArrowheads="1"/>
          </p:cNvSpPr>
          <p:nvPr/>
        </p:nvSpPr>
        <p:spPr bwMode="auto">
          <a:xfrm>
            <a:off x="2147888" y="4762500"/>
            <a:ext cx="3908425" cy="1743075"/>
          </a:xfrm>
          <a:prstGeom prst="can">
            <a:avLst>
              <a:gd name="adj" fmla="val 25000"/>
            </a:avLst>
          </a:prstGeom>
          <a:solidFill>
            <a:srgbClr val="FFFF99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5" name="Rectangle 25"/>
          <p:cNvSpPr>
            <a:spLocks noChangeArrowheads="1"/>
          </p:cNvSpPr>
          <p:nvPr/>
        </p:nvSpPr>
        <p:spPr bwMode="auto">
          <a:xfrm>
            <a:off x="1946275" y="2720975"/>
            <a:ext cx="4395788" cy="1635125"/>
          </a:xfrm>
          <a:prstGeom prst="rect">
            <a:avLst/>
          </a:prstGeom>
          <a:solidFill>
            <a:srgbClr val="CCFFFF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1885950" y="2767013"/>
            <a:ext cx="157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Aggregator</a:t>
            </a:r>
            <a:endParaRPr lang="en-US" sz="1400" b="1"/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2214563" y="3176588"/>
            <a:ext cx="3803650" cy="3508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2232025" y="3227388"/>
            <a:ext cx="3783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/>
              <a:t>OAI-PMH HARVESTER</a:t>
            </a:r>
            <a:endParaRPr lang="en-US" sz="1000" b="1"/>
          </a:p>
        </p:txBody>
      </p:sp>
      <p:sp>
        <p:nvSpPr>
          <p:cNvPr id="133162" name="Rectangle 42"/>
          <p:cNvSpPr>
            <a:spLocks noChangeArrowheads="1"/>
          </p:cNvSpPr>
          <p:nvPr/>
        </p:nvSpPr>
        <p:spPr bwMode="auto">
          <a:xfrm>
            <a:off x="2205038" y="3783013"/>
            <a:ext cx="3803650" cy="3571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63" name="Text Box 43"/>
          <p:cNvSpPr txBox="1">
            <a:spLocks noChangeArrowheads="1"/>
          </p:cNvSpPr>
          <p:nvPr/>
        </p:nvSpPr>
        <p:spPr bwMode="auto">
          <a:xfrm>
            <a:off x="2198688" y="3808413"/>
            <a:ext cx="3773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/>
              <a:t>STANDARDISATION</a:t>
            </a:r>
            <a:endParaRPr lang="en-US" sz="1000" b="1"/>
          </a:p>
        </p:txBody>
      </p:sp>
      <p:pic>
        <p:nvPicPr>
          <p:cNvPr id="72710" name="Picture 6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9663" y="3444875"/>
            <a:ext cx="10318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8" name="Text Box 58"/>
          <p:cNvSpPr txBox="1">
            <a:spLocks noChangeArrowheads="1"/>
          </p:cNvSpPr>
          <p:nvPr/>
        </p:nvSpPr>
        <p:spPr bwMode="auto">
          <a:xfrm>
            <a:off x="2111375" y="5219700"/>
            <a:ext cx="1474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User Interface</a:t>
            </a:r>
            <a:endParaRPr lang="en-US" sz="1400" b="1"/>
          </a:p>
        </p:txBody>
      </p:sp>
      <p:sp>
        <p:nvSpPr>
          <p:cNvPr id="133193" name="AutoShape 73"/>
          <p:cNvSpPr>
            <a:spLocks noChangeArrowheads="1"/>
          </p:cNvSpPr>
          <p:nvPr/>
        </p:nvSpPr>
        <p:spPr bwMode="auto">
          <a:xfrm>
            <a:off x="1722438" y="788988"/>
            <a:ext cx="914400" cy="725487"/>
          </a:xfrm>
          <a:prstGeom prst="flowChartMagneticDisk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95" name="Text Box 75"/>
          <p:cNvSpPr txBox="1">
            <a:spLocks noChangeArrowheads="1"/>
          </p:cNvSpPr>
          <p:nvPr/>
        </p:nvSpPr>
        <p:spPr bwMode="auto">
          <a:xfrm>
            <a:off x="141288" y="776288"/>
            <a:ext cx="1196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Local and national     e-theses platforms</a:t>
            </a:r>
            <a:endParaRPr lang="en-US" sz="1400" b="1"/>
          </a:p>
        </p:txBody>
      </p:sp>
      <p:sp>
        <p:nvSpPr>
          <p:cNvPr id="133204" name="AutoShape 84"/>
          <p:cNvSpPr>
            <a:spLocks noChangeArrowheads="1"/>
          </p:cNvSpPr>
          <p:nvPr/>
        </p:nvSpPr>
        <p:spPr bwMode="auto">
          <a:xfrm>
            <a:off x="3573463" y="808038"/>
            <a:ext cx="914400" cy="725487"/>
          </a:xfrm>
          <a:prstGeom prst="flowChartMagneticDisk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205" name="AutoShape 85"/>
          <p:cNvSpPr>
            <a:spLocks noChangeArrowheads="1"/>
          </p:cNvSpPr>
          <p:nvPr/>
        </p:nvSpPr>
        <p:spPr bwMode="auto">
          <a:xfrm>
            <a:off x="5397500" y="815975"/>
            <a:ext cx="914400" cy="725488"/>
          </a:xfrm>
          <a:prstGeom prst="flowChartMagneticDisk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207" name="Text Box 87"/>
          <p:cNvSpPr txBox="1">
            <a:spLocks noChangeArrowheads="1"/>
          </p:cNvSpPr>
          <p:nvPr/>
        </p:nvSpPr>
        <p:spPr bwMode="auto">
          <a:xfrm>
            <a:off x="1358900" y="1574800"/>
            <a:ext cx="186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/>
              <a:t>Consortial repositories</a:t>
            </a:r>
            <a:endParaRPr lang="en-US" sz="1000" b="1"/>
          </a:p>
        </p:txBody>
      </p:sp>
      <p:sp>
        <p:nvSpPr>
          <p:cNvPr id="133210" name="Text Box 90"/>
          <p:cNvSpPr txBox="1">
            <a:spLocks noChangeArrowheads="1"/>
          </p:cNvSpPr>
          <p:nvPr/>
        </p:nvSpPr>
        <p:spPr bwMode="auto">
          <a:xfrm>
            <a:off x="3116263" y="1568450"/>
            <a:ext cx="1868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/>
              <a:t>Institutional repositories</a:t>
            </a:r>
            <a:endParaRPr lang="en-US" sz="1000" b="1"/>
          </a:p>
        </p:txBody>
      </p:sp>
      <p:sp>
        <p:nvSpPr>
          <p:cNvPr id="133211" name="Text Box 91"/>
          <p:cNvSpPr txBox="1">
            <a:spLocks noChangeArrowheads="1"/>
          </p:cNvSpPr>
          <p:nvPr/>
        </p:nvSpPr>
        <p:spPr bwMode="auto">
          <a:xfrm>
            <a:off x="4968875" y="1573213"/>
            <a:ext cx="186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/>
              <a:t>National repositories</a:t>
            </a:r>
            <a:endParaRPr lang="en-US" sz="1000" b="1"/>
          </a:p>
        </p:txBody>
      </p:sp>
      <p:sp>
        <p:nvSpPr>
          <p:cNvPr id="133212" name="Text Box 92"/>
          <p:cNvSpPr txBox="1">
            <a:spLocks noChangeArrowheads="1"/>
          </p:cNvSpPr>
          <p:nvPr/>
        </p:nvSpPr>
        <p:spPr bwMode="auto">
          <a:xfrm>
            <a:off x="139700" y="2000250"/>
            <a:ext cx="16208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Metadata harvesting</a:t>
            </a:r>
            <a:endParaRPr lang="en-US" sz="1400" b="1"/>
          </a:p>
        </p:txBody>
      </p:sp>
      <p:sp>
        <p:nvSpPr>
          <p:cNvPr id="133213" name="Text Box 93"/>
          <p:cNvSpPr txBox="1">
            <a:spLocks noChangeArrowheads="1"/>
          </p:cNvSpPr>
          <p:nvPr/>
        </p:nvSpPr>
        <p:spPr bwMode="auto">
          <a:xfrm>
            <a:off x="7396163" y="4845050"/>
            <a:ext cx="1255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Researchers</a:t>
            </a:r>
            <a:endParaRPr lang="en-US" sz="1400" b="1"/>
          </a:p>
        </p:txBody>
      </p:sp>
      <p:sp>
        <p:nvSpPr>
          <p:cNvPr id="133217" name="Text Box 97"/>
          <p:cNvSpPr txBox="1">
            <a:spLocks noChangeArrowheads="1"/>
          </p:cNvSpPr>
          <p:nvPr/>
        </p:nvSpPr>
        <p:spPr bwMode="auto">
          <a:xfrm>
            <a:off x="2936875" y="5673725"/>
            <a:ext cx="2890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hlinkClick r:id="rId3"/>
              </a:rPr>
              <a:t>http://www.dart-europe.eu</a:t>
            </a:r>
            <a:endParaRPr lang="en-US" sz="1400" b="1"/>
          </a:p>
        </p:txBody>
      </p:sp>
      <p:sp>
        <p:nvSpPr>
          <p:cNvPr id="133218" name="Line 98"/>
          <p:cNvSpPr>
            <a:spLocks noChangeShapeType="1"/>
          </p:cNvSpPr>
          <p:nvPr/>
        </p:nvSpPr>
        <p:spPr bwMode="auto">
          <a:xfrm>
            <a:off x="2439988" y="1804988"/>
            <a:ext cx="661987" cy="135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3220" name="Line 100"/>
          <p:cNvSpPr>
            <a:spLocks noChangeShapeType="1"/>
          </p:cNvSpPr>
          <p:nvPr/>
        </p:nvSpPr>
        <p:spPr bwMode="auto">
          <a:xfrm flipH="1">
            <a:off x="5311775" y="1816100"/>
            <a:ext cx="434975" cy="134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3219" name="Line 99"/>
          <p:cNvSpPr>
            <a:spLocks noChangeShapeType="1"/>
          </p:cNvSpPr>
          <p:nvPr/>
        </p:nvSpPr>
        <p:spPr bwMode="auto">
          <a:xfrm>
            <a:off x="4029075" y="1819275"/>
            <a:ext cx="11113" cy="133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3222" name="Line 102"/>
          <p:cNvSpPr>
            <a:spLocks noChangeShapeType="1"/>
          </p:cNvSpPr>
          <p:nvPr/>
        </p:nvSpPr>
        <p:spPr bwMode="auto">
          <a:xfrm flipH="1">
            <a:off x="6119813" y="4387850"/>
            <a:ext cx="1311275" cy="1089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3224" name="Line 104"/>
          <p:cNvSpPr>
            <a:spLocks noChangeShapeType="1"/>
          </p:cNvSpPr>
          <p:nvPr/>
        </p:nvSpPr>
        <p:spPr bwMode="auto">
          <a:xfrm flipH="1" flipV="1">
            <a:off x="6545263" y="2216150"/>
            <a:ext cx="1079500" cy="120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3230" name="Line 110"/>
          <p:cNvSpPr>
            <a:spLocks noChangeShapeType="1"/>
          </p:cNvSpPr>
          <p:nvPr/>
        </p:nvSpPr>
        <p:spPr bwMode="auto">
          <a:xfrm>
            <a:off x="4043363" y="3541713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3231" name="Line 111"/>
          <p:cNvSpPr>
            <a:spLocks noChangeShapeType="1"/>
          </p:cNvSpPr>
          <p:nvPr/>
        </p:nvSpPr>
        <p:spPr bwMode="auto">
          <a:xfrm>
            <a:off x="4043363" y="4157663"/>
            <a:ext cx="0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3232" name="Text Box 112"/>
          <p:cNvSpPr txBox="1">
            <a:spLocks noChangeArrowheads="1"/>
          </p:cNvSpPr>
          <p:nvPr/>
        </p:nvSpPr>
        <p:spPr bwMode="auto">
          <a:xfrm>
            <a:off x="2036763" y="2222500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/>
              <a:t>Metadata</a:t>
            </a:r>
            <a:endParaRPr lang="en-US" sz="1000"/>
          </a:p>
        </p:txBody>
      </p:sp>
      <p:sp>
        <p:nvSpPr>
          <p:cNvPr id="133234" name="Text Box 114"/>
          <p:cNvSpPr txBox="1">
            <a:spLocks noChangeArrowheads="1"/>
          </p:cNvSpPr>
          <p:nvPr/>
        </p:nvSpPr>
        <p:spPr bwMode="auto">
          <a:xfrm>
            <a:off x="3946525" y="2216150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/>
              <a:t>Metadata</a:t>
            </a:r>
            <a:endParaRPr lang="en-US" sz="1000"/>
          </a:p>
        </p:txBody>
      </p:sp>
      <p:sp>
        <p:nvSpPr>
          <p:cNvPr id="133235" name="Text Box 115"/>
          <p:cNvSpPr txBox="1">
            <a:spLocks noChangeArrowheads="1"/>
          </p:cNvSpPr>
          <p:nvPr/>
        </p:nvSpPr>
        <p:spPr bwMode="auto">
          <a:xfrm>
            <a:off x="5613400" y="2208213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/>
              <a:t>Metadata</a:t>
            </a:r>
            <a:endParaRPr lang="en-US" sz="1000"/>
          </a:p>
        </p:txBody>
      </p:sp>
      <p:pic>
        <p:nvPicPr>
          <p:cNvPr id="133242" name="Picture 122" descr="Dart logo transpar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7100" y="5492750"/>
            <a:ext cx="8382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9" name="Text Box 129"/>
          <p:cNvSpPr txBox="1">
            <a:spLocks noChangeArrowheads="1"/>
          </p:cNvSpPr>
          <p:nvPr/>
        </p:nvSpPr>
        <p:spPr bwMode="auto">
          <a:xfrm>
            <a:off x="115888" y="4113213"/>
            <a:ext cx="16208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DART-Europe E-theses Portal</a:t>
            </a:r>
            <a:endParaRPr lang="en-US" sz="1400" b="1"/>
          </a:p>
        </p:txBody>
      </p:sp>
      <p:sp>
        <p:nvSpPr>
          <p:cNvPr id="9249" name="Text Box 131"/>
          <p:cNvSpPr txBox="1">
            <a:spLocks noChangeArrowheads="1"/>
          </p:cNvSpPr>
          <p:nvPr/>
        </p:nvSpPr>
        <p:spPr bwMode="auto">
          <a:xfrm>
            <a:off x="125413" y="115888"/>
            <a:ext cx="343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</a:t>
            </a:r>
            <a:endParaRPr lang="en-US"/>
          </a:p>
        </p:txBody>
      </p:sp>
      <p:sp>
        <p:nvSpPr>
          <p:cNvPr id="9250" name="Rectangle 13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89950" cy="525463"/>
          </a:xfrm>
          <a:noFill/>
        </p:spPr>
        <p:txBody>
          <a:bodyPr/>
          <a:lstStyle/>
          <a:p>
            <a:pPr eaLnBrk="1" hangingPunct="1"/>
            <a:r>
              <a:rPr lang="cs-CZ" sz="2600" smtClean="0"/>
              <a:t>Architektura Portálu</a:t>
            </a:r>
            <a:r>
              <a:rPr lang="en-GB" sz="2600" smtClean="0"/>
              <a:t>: </a:t>
            </a:r>
            <a:r>
              <a:rPr lang="cs-CZ" sz="2600" smtClean="0"/>
              <a:t>Přehled</a:t>
            </a:r>
            <a:endParaRPr lang="en-GB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2" grpId="0" animBg="1"/>
      <p:bldP spid="133145" grpId="0" animBg="1"/>
      <p:bldP spid="133146" grpId="0"/>
      <p:bldP spid="133147" grpId="0" animBg="1"/>
      <p:bldP spid="133148" grpId="0"/>
      <p:bldP spid="133162" grpId="0" animBg="1"/>
      <p:bldP spid="133163" grpId="0"/>
      <p:bldP spid="133178" grpId="0"/>
      <p:bldP spid="133193" grpId="0" animBg="1"/>
      <p:bldP spid="133195" grpId="0"/>
      <p:bldP spid="133204" grpId="0" animBg="1"/>
      <p:bldP spid="133205" grpId="0" animBg="1"/>
      <p:bldP spid="133207" grpId="0"/>
      <p:bldP spid="133210" grpId="0"/>
      <p:bldP spid="133211" grpId="0"/>
      <p:bldP spid="133212" grpId="0"/>
      <p:bldP spid="133213" grpId="0"/>
      <p:bldP spid="133217" grpId="0"/>
      <p:bldP spid="133218" grpId="0" animBg="1"/>
      <p:bldP spid="133220" grpId="0" animBg="1"/>
      <p:bldP spid="133219" grpId="0" animBg="1"/>
      <p:bldP spid="133222" grpId="0" animBg="1"/>
      <p:bldP spid="133224" grpId="0" animBg="1"/>
      <p:bldP spid="133230" grpId="0" animBg="1"/>
      <p:bldP spid="133231" grpId="0" animBg="1"/>
      <p:bldP spid="133232" grpId="0"/>
      <p:bldP spid="133234" grpId="0"/>
      <p:bldP spid="133235" grpId="0"/>
      <p:bldP spid="133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Portál </a:t>
            </a:r>
            <a:r>
              <a:rPr lang="en-GB" smtClean="0"/>
              <a:t>DART-Europe E-theses: </a:t>
            </a:r>
            <a:r>
              <a:rPr lang="cs-CZ" smtClean="0"/>
              <a:t>Základní údaje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897063"/>
            <a:ext cx="8489950" cy="3457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K</a:t>
            </a:r>
            <a:r>
              <a:rPr lang="en-GB" smtClean="0"/>
              <a:t>10</a:t>
            </a:r>
            <a:r>
              <a:rPr lang="cs-CZ" smtClean="0"/>
              <a:t>. říjnu</a:t>
            </a:r>
            <a:r>
              <a:rPr lang="en-GB" smtClean="0"/>
              <a:t> 2009: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117,045 </a:t>
            </a:r>
            <a:r>
              <a:rPr lang="cs-CZ" smtClean="0"/>
              <a:t> VŠKP</a:t>
            </a: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195 </a:t>
            </a:r>
            <a:r>
              <a:rPr lang="cs-CZ" smtClean="0"/>
              <a:t> univerzit</a:t>
            </a: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15 </a:t>
            </a:r>
            <a:r>
              <a:rPr lang="cs-CZ" smtClean="0"/>
              <a:t> států</a:t>
            </a:r>
            <a:r>
              <a:rPr lang="en-GB" smtClean="0"/>
              <a:t>		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~80 </a:t>
            </a:r>
            <a:r>
              <a:rPr lang="cs-CZ" smtClean="0"/>
              <a:t>VŠKP je denně přidáno</a:t>
            </a:r>
            <a:endParaRPr lang="en-US" smtClean="0"/>
          </a:p>
        </p:txBody>
      </p:sp>
      <p:pic>
        <p:nvPicPr>
          <p:cNvPr id="10244" name="Picture 4" descr="custom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2150" y="5111750"/>
            <a:ext cx="1828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424" t="15254" r="2621" b="22546"/>
          <a:stretch>
            <a:fillRect/>
          </a:stretch>
        </p:blipFill>
        <p:spPr>
          <a:xfrm>
            <a:off x="33338" y="1023938"/>
            <a:ext cx="9110662" cy="4897437"/>
          </a:xfrm>
        </p:spPr>
      </p:pic>
      <p:sp>
        <p:nvSpPr>
          <p:cNvPr id="154629" name="AutoShape 5"/>
          <p:cNvSpPr>
            <a:spLocks noChangeArrowheads="1"/>
          </p:cNvSpPr>
          <p:nvPr/>
        </p:nvSpPr>
        <p:spPr bwMode="auto">
          <a:xfrm>
            <a:off x="4257675" y="2336800"/>
            <a:ext cx="1082675" cy="484188"/>
          </a:xfrm>
          <a:prstGeom prst="wedgeRectCallout">
            <a:avLst>
              <a:gd name="adj1" fmla="val -70560"/>
              <a:gd name="adj2" fmla="val -1262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/>
              <a:t>Jednoduché vyhledávání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</p:bldLst>
  </p:timing>
</p:sld>
</file>

<file path=ppt/theme/theme1.xml><?xml version="1.0" encoding="utf-8"?>
<a:theme xmlns:a="http://schemas.openxmlformats.org/drawingml/2006/main" name="Library PP template">
  <a:themeElements>
    <a:clrScheme name="Library PP template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Library PP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brary P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rary P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rary P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rary P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rary P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rary P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rary P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rary P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rary P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rary P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rary P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rary P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rary PP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rary PP template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rary PP template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3903</TotalTime>
  <Words>703</Words>
  <Application>Microsoft Office PowerPoint</Application>
  <PresentationFormat>Předvádění na obrazovce (4:3)</PresentationFormat>
  <Paragraphs>169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Library PP template</vt:lpstr>
      <vt:lpstr>Portál DART-Europe E-theses a eVŠKP z České republiky</vt:lpstr>
      <vt:lpstr>Obsah</vt:lpstr>
      <vt:lpstr>DART-Europe: původ</vt:lpstr>
      <vt:lpstr>Portál DART-Europe E-theses</vt:lpstr>
      <vt:lpstr>VŠKP s otevřeným přísupem: Proč?</vt:lpstr>
      <vt:lpstr>Výsledky otevřeného přístupu e-theses</vt:lpstr>
      <vt:lpstr>Architektura Portálu: Přehled</vt:lpstr>
      <vt:lpstr>Portál DART-Europe E-theses: Základní údaje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Používání Portálu</vt:lpstr>
      <vt:lpstr>Poslední reakce od uživatelů:</vt:lpstr>
      <vt:lpstr>Portál DART-Europe: Výhody</vt:lpstr>
      <vt:lpstr>Portál: přispívající země</vt:lpstr>
      <vt:lpstr>Jak přispívat</vt:lpstr>
      <vt:lpstr>Snímek 22</vt:lpstr>
      <vt:lpstr>Shrnutí</vt:lpstr>
      <vt:lpstr>Další informace:</vt:lpstr>
    </vt:vector>
  </TitlesOfParts>
  <Company>University College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 Library Services</dc:title>
  <dc:creator>ucylpay</dc:creator>
  <cp:lastModifiedBy>simova</cp:lastModifiedBy>
  <cp:revision>172</cp:revision>
  <dcterms:created xsi:type="dcterms:W3CDTF">2008-08-15T17:54:27Z</dcterms:created>
  <dcterms:modified xsi:type="dcterms:W3CDTF">2009-10-20T12:41:30Z</dcterms:modified>
</cp:coreProperties>
</file>